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s/slide47.xml" ContentType="application/vnd.openxmlformats-officedocument.presentationml.slide+xml"/>
  <Override PartName="/ppt/slides/slide56.xml" ContentType="application/vnd.openxmlformats-officedocument.presentationml.slide+xml"/>
  <Override PartName="/ppt/slides/slide58.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s/slide45.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Layouts/slideLayout3.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70"/>
  </p:notesMasterIdLst>
  <p:sldIdLst>
    <p:sldId id="256" r:id="rId2"/>
    <p:sldId id="339" r:id="rId3"/>
    <p:sldId id="456" r:id="rId4"/>
    <p:sldId id="340" r:id="rId5"/>
    <p:sldId id="391" r:id="rId6"/>
    <p:sldId id="392" r:id="rId7"/>
    <p:sldId id="394" r:id="rId8"/>
    <p:sldId id="395" r:id="rId9"/>
    <p:sldId id="396" r:id="rId10"/>
    <p:sldId id="397" r:id="rId11"/>
    <p:sldId id="398" r:id="rId12"/>
    <p:sldId id="399" r:id="rId13"/>
    <p:sldId id="400" r:id="rId14"/>
    <p:sldId id="401" r:id="rId15"/>
    <p:sldId id="402" r:id="rId16"/>
    <p:sldId id="403" r:id="rId17"/>
    <p:sldId id="404" r:id="rId18"/>
    <p:sldId id="405" r:id="rId19"/>
    <p:sldId id="406" r:id="rId20"/>
    <p:sldId id="407" r:id="rId21"/>
    <p:sldId id="408" r:id="rId22"/>
    <p:sldId id="409" r:id="rId23"/>
    <p:sldId id="410" r:id="rId24"/>
    <p:sldId id="411" r:id="rId25"/>
    <p:sldId id="412" r:id="rId26"/>
    <p:sldId id="413" r:id="rId27"/>
    <p:sldId id="419" r:id="rId28"/>
    <p:sldId id="420" r:id="rId29"/>
    <p:sldId id="414" r:id="rId30"/>
    <p:sldId id="415" r:id="rId31"/>
    <p:sldId id="416" r:id="rId32"/>
    <p:sldId id="417" r:id="rId33"/>
    <p:sldId id="421" r:id="rId34"/>
    <p:sldId id="418" r:id="rId35"/>
    <p:sldId id="422" r:id="rId36"/>
    <p:sldId id="423" r:id="rId37"/>
    <p:sldId id="424" r:id="rId38"/>
    <p:sldId id="425" r:id="rId39"/>
    <p:sldId id="426" r:id="rId40"/>
    <p:sldId id="427" r:id="rId41"/>
    <p:sldId id="428" r:id="rId42"/>
    <p:sldId id="429" r:id="rId43"/>
    <p:sldId id="430" r:id="rId44"/>
    <p:sldId id="431" r:id="rId45"/>
    <p:sldId id="432" r:id="rId46"/>
    <p:sldId id="433" r:id="rId47"/>
    <p:sldId id="434" r:id="rId48"/>
    <p:sldId id="435" r:id="rId49"/>
    <p:sldId id="436" r:id="rId50"/>
    <p:sldId id="437" r:id="rId51"/>
    <p:sldId id="438" r:id="rId52"/>
    <p:sldId id="439" r:id="rId53"/>
    <p:sldId id="440" r:id="rId54"/>
    <p:sldId id="441" r:id="rId55"/>
    <p:sldId id="442" r:id="rId56"/>
    <p:sldId id="443" r:id="rId57"/>
    <p:sldId id="444" r:id="rId58"/>
    <p:sldId id="445" r:id="rId59"/>
    <p:sldId id="446" r:id="rId60"/>
    <p:sldId id="447" r:id="rId61"/>
    <p:sldId id="448" r:id="rId62"/>
    <p:sldId id="449" r:id="rId63"/>
    <p:sldId id="450" r:id="rId64"/>
    <p:sldId id="451" r:id="rId65"/>
    <p:sldId id="452" r:id="rId66"/>
    <p:sldId id="453" r:id="rId67"/>
    <p:sldId id="454" r:id="rId68"/>
    <p:sldId id="455" r:id="rId69"/>
  </p:sldIdLst>
  <p:sldSz cx="9144000" cy="6858000" type="screen4x3"/>
  <p:notesSz cx="6858000" cy="9144000"/>
  <p:defaultTextStyle>
    <a:defPPr>
      <a:defRPr lang="en-US"/>
    </a:defPPr>
    <a:lvl1pPr algn="ctr" rtl="0" fontAlgn="base">
      <a:spcBef>
        <a:spcPct val="0"/>
      </a:spcBef>
      <a:spcAft>
        <a:spcPct val="0"/>
      </a:spcAft>
      <a:defRPr kern="1200">
        <a:solidFill>
          <a:schemeClr val="tx1"/>
        </a:solidFill>
        <a:latin typeface="Arial" charset="0"/>
        <a:ea typeface="+mn-ea"/>
        <a:cs typeface="+mn-cs"/>
      </a:defRPr>
    </a:lvl1pPr>
    <a:lvl2pPr marL="457200" algn="ctr" rtl="0" fontAlgn="base">
      <a:spcBef>
        <a:spcPct val="0"/>
      </a:spcBef>
      <a:spcAft>
        <a:spcPct val="0"/>
      </a:spcAft>
      <a:defRPr kern="1200">
        <a:solidFill>
          <a:schemeClr val="tx1"/>
        </a:solidFill>
        <a:latin typeface="Arial" charset="0"/>
        <a:ea typeface="+mn-ea"/>
        <a:cs typeface="+mn-cs"/>
      </a:defRPr>
    </a:lvl2pPr>
    <a:lvl3pPr marL="914400" algn="ctr" rtl="0" fontAlgn="base">
      <a:spcBef>
        <a:spcPct val="0"/>
      </a:spcBef>
      <a:spcAft>
        <a:spcPct val="0"/>
      </a:spcAft>
      <a:defRPr kern="1200">
        <a:solidFill>
          <a:schemeClr val="tx1"/>
        </a:solidFill>
        <a:latin typeface="Arial" charset="0"/>
        <a:ea typeface="+mn-ea"/>
        <a:cs typeface="+mn-cs"/>
      </a:defRPr>
    </a:lvl3pPr>
    <a:lvl4pPr marL="1371600" algn="ctr" rtl="0" fontAlgn="base">
      <a:spcBef>
        <a:spcPct val="0"/>
      </a:spcBef>
      <a:spcAft>
        <a:spcPct val="0"/>
      </a:spcAft>
      <a:defRPr kern="1200">
        <a:solidFill>
          <a:schemeClr val="tx1"/>
        </a:solidFill>
        <a:latin typeface="Arial" charset="0"/>
        <a:ea typeface="+mn-ea"/>
        <a:cs typeface="+mn-cs"/>
      </a:defRPr>
    </a:lvl4pPr>
    <a:lvl5pPr marL="1828800" algn="ctr"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4" d="100"/>
          <a:sy n="64" d="100"/>
        </p:scale>
        <p:origin x="-1470" y="-10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5123"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endParaRPr lang="en-US"/>
          </a:p>
        </p:txBody>
      </p:sp>
      <p:sp>
        <p:nvSpPr>
          <p:cNvPr id="512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5125"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5126"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lvl1pPr>
          </a:lstStyle>
          <a:p>
            <a:endParaRPr lang="en-US"/>
          </a:p>
        </p:txBody>
      </p:sp>
      <p:sp>
        <p:nvSpPr>
          <p:cNvPr id="5127"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944F3AE7-3F8C-4024-9156-67936A2D881C}" type="slidenum">
              <a:rPr lang="en-US"/>
              <a:pPr/>
              <a:t>‹#›</a:t>
            </a:fld>
            <a:endParaRPr 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charset="0"/>
        <a:ea typeface="+mn-ea"/>
        <a:cs typeface="+mn-cs"/>
      </a:defRPr>
    </a:lvl1pPr>
    <a:lvl2pPr marL="457200" algn="l" rtl="0" fontAlgn="base">
      <a:spcBef>
        <a:spcPct val="30000"/>
      </a:spcBef>
      <a:spcAft>
        <a:spcPct val="0"/>
      </a:spcAft>
      <a:defRPr sz="1200" kern="1200">
        <a:solidFill>
          <a:schemeClr val="tx1"/>
        </a:solidFill>
        <a:latin typeface="Arial" charset="0"/>
        <a:ea typeface="+mn-ea"/>
        <a:cs typeface="+mn-cs"/>
      </a:defRPr>
    </a:lvl2pPr>
    <a:lvl3pPr marL="914400" algn="l" rtl="0" fontAlgn="base">
      <a:spcBef>
        <a:spcPct val="30000"/>
      </a:spcBef>
      <a:spcAft>
        <a:spcPct val="0"/>
      </a:spcAft>
      <a:defRPr sz="1200" kern="1200">
        <a:solidFill>
          <a:schemeClr val="tx1"/>
        </a:solidFill>
        <a:latin typeface="Arial" charset="0"/>
        <a:ea typeface="+mn-ea"/>
        <a:cs typeface="+mn-cs"/>
      </a:defRPr>
    </a:lvl3pPr>
    <a:lvl4pPr marL="1371600" algn="l" rtl="0" fontAlgn="base">
      <a:spcBef>
        <a:spcPct val="30000"/>
      </a:spcBef>
      <a:spcAft>
        <a:spcPct val="0"/>
      </a:spcAft>
      <a:defRPr sz="1200" kern="1200">
        <a:solidFill>
          <a:schemeClr val="tx1"/>
        </a:solidFill>
        <a:latin typeface="Arial" charset="0"/>
        <a:ea typeface="+mn-ea"/>
        <a:cs typeface="+mn-cs"/>
      </a:defRPr>
    </a:lvl4pPr>
    <a:lvl5pPr marL="1828800" algn="l" rtl="0" fontAlgn="base">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55FAF36E-082D-421F-8E29-0FC51C16B296}"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0B09B3B3-4E37-494A-8656-738BADBD4DE6}"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81800" y="76200"/>
            <a:ext cx="2209800" cy="63246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152400" y="76200"/>
            <a:ext cx="6477000" cy="63246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10103C0B-34FE-4225-BFD6-30F9E8261243}"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44355A4E-43FB-43BD-9866-A5FC755B3E77}"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endParaRPr lang="en-US"/>
          </a:p>
        </p:txBody>
      </p:sp>
      <p:sp>
        <p:nvSpPr>
          <p:cNvPr id="5" name="Footer Placeholder 4"/>
          <p:cNvSpPr>
            <a:spLocks noGrp="1"/>
          </p:cNvSpPr>
          <p:nvPr>
            <p:ph type="ftr" sz="quarter" idx="11"/>
          </p:nvPr>
        </p:nvSpPr>
        <p:spPr/>
        <p:txBody>
          <a:bodyPr/>
          <a:lstStyle>
            <a:lvl1pPr>
              <a:defRPr/>
            </a:lvl1pPr>
          </a:lstStyle>
          <a:p>
            <a:r>
              <a:rPr lang="en-US"/>
              <a:t>Dr. K. M. Bhurchandi</a:t>
            </a:r>
          </a:p>
        </p:txBody>
      </p:sp>
      <p:sp>
        <p:nvSpPr>
          <p:cNvPr id="6" name="Slide Number Placeholder 5"/>
          <p:cNvSpPr>
            <a:spLocks noGrp="1"/>
          </p:cNvSpPr>
          <p:nvPr>
            <p:ph type="sldNum" sz="quarter" idx="12"/>
          </p:nvPr>
        </p:nvSpPr>
        <p:spPr/>
        <p:txBody>
          <a:bodyPr/>
          <a:lstStyle>
            <a:lvl1pPr>
              <a:defRPr/>
            </a:lvl1pPr>
          </a:lstStyle>
          <a:p>
            <a:fld id="{14007094-4423-4507-9A00-FDDB3642591D}"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52400" y="838200"/>
            <a:ext cx="4343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838200"/>
            <a:ext cx="4343400" cy="5562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Dr. K. M. Bhurchandi</a:t>
            </a:r>
          </a:p>
        </p:txBody>
      </p:sp>
      <p:sp>
        <p:nvSpPr>
          <p:cNvPr id="7" name="Slide Number Placeholder 6"/>
          <p:cNvSpPr>
            <a:spLocks noGrp="1"/>
          </p:cNvSpPr>
          <p:nvPr>
            <p:ph type="sldNum" sz="quarter" idx="12"/>
          </p:nvPr>
        </p:nvSpPr>
        <p:spPr/>
        <p:txBody>
          <a:bodyPr/>
          <a:lstStyle>
            <a:lvl1pPr>
              <a:defRPr/>
            </a:lvl1pPr>
          </a:lstStyle>
          <a:p>
            <a:fld id="{A1F2C11B-695E-42F6-BC02-6A50987415AB}"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lvl1pPr>
              <a:defRPr/>
            </a:lvl1pPr>
          </a:lstStyle>
          <a:p>
            <a:endParaRPr lang="en-US"/>
          </a:p>
        </p:txBody>
      </p:sp>
      <p:sp>
        <p:nvSpPr>
          <p:cNvPr id="8" name="Footer Placeholder 7"/>
          <p:cNvSpPr>
            <a:spLocks noGrp="1"/>
          </p:cNvSpPr>
          <p:nvPr>
            <p:ph type="ftr" sz="quarter" idx="11"/>
          </p:nvPr>
        </p:nvSpPr>
        <p:spPr/>
        <p:txBody>
          <a:bodyPr/>
          <a:lstStyle>
            <a:lvl1pPr>
              <a:defRPr/>
            </a:lvl1pPr>
          </a:lstStyle>
          <a:p>
            <a:r>
              <a:rPr lang="en-US"/>
              <a:t>Dr. K. M. Bhurchandi</a:t>
            </a:r>
          </a:p>
        </p:txBody>
      </p:sp>
      <p:sp>
        <p:nvSpPr>
          <p:cNvPr id="9" name="Slide Number Placeholder 8"/>
          <p:cNvSpPr>
            <a:spLocks noGrp="1"/>
          </p:cNvSpPr>
          <p:nvPr>
            <p:ph type="sldNum" sz="quarter" idx="12"/>
          </p:nvPr>
        </p:nvSpPr>
        <p:spPr/>
        <p:txBody>
          <a:bodyPr/>
          <a:lstStyle>
            <a:lvl1pPr>
              <a:defRPr/>
            </a:lvl1pPr>
          </a:lstStyle>
          <a:p>
            <a:fld id="{0FBD37BA-E896-45BF-B668-3CC550ADDBE6}"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en-US"/>
          </a:p>
        </p:txBody>
      </p:sp>
      <p:sp>
        <p:nvSpPr>
          <p:cNvPr id="4" name="Footer Placeholder 3"/>
          <p:cNvSpPr>
            <a:spLocks noGrp="1"/>
          </p:cNvSpPr>
          <p:nvPr>
            <p:ph type="ftr" sz="quarter" idx="11"/>
          </p:nvPr>
        </p:nvSpPr>
        <p:spPr/>
        <p:txBody>
          <a:bodyPr/>
          <a:lstStyle>
            <a:lvl1pPr>
              <a:defRPr/>
            </a:lvl1pPr>
          </a:lstStyle>
          <a:p>
            <a:r>
              <a:rPr lang="en-US"/>
              <a:t>Dr. K. M. Bhurchandi</a:t>
            </a:r>
          </a:p>
        </p:txBody>
      </p:sp>
      <p:sp>
        <p:nvSpPr>
          <p:cNvPr id="5" name="Slide Number Placeholder 4"/>
          <p:cNvSpPr>
            <a:spLocks noGrp="1"/>
          </p:cNvSpPr>
          <p:nvPr>
            <p:ph type="sldNum" sz="quarter" idx="12"/>
          </p:nvPr>
        </p:nvSpPr>
        <p:spPr/>
        <p:txBody>
          <a:bodyPr/>
          <a:lstStyle>
            <a:lvl1pPr>
              <a:defRPr/>
            </a:lvl1pPr>
          </a:lstStyle>
          <a:p>
            <a:fld id="{BA8C09F0-499D-4ED6-958E-8D211567FE90}"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en-US"/>
          </a:p>
        </p:txBody>
      </p:sp>
      <p:sp>
        <p:nvSpPr>
          <p:cNvPr id="3" name="Footer Placeholder 2"/>
          <p:cNvSpPr>
            <a:spLocks noGrp="1"/>
          </p:cNvSpPr>
          <p:nvPr>
            <p:ph type="ftr" sz="quarter" idx="11"/>
          </p:nvPr>
        </p:nvSpPr>
        <p:spPr/>
        <p:txBody>
          <a:bodyPr/>
          <a:lstStyle>
            <a:lvl1pPr>
              <a:defRPr/>
            </a:lvl1pPr>
          </a:lstStyle>
          <a:p>
            <a:r>
              <a:rPr lang="en-US"/>
              <a:t>Dr. K. M. Bhurchandi</a:t>
            </a:r>
          </a:p>
        </p:txBody>
      </p:sp>
      <p:sp>
        <p:nvSpPr>
          <p:cNvPr id="4" name="Slide Number Placeholder 3"/>
          <p:cNvSpPr>
            <a:spLocks noGrp="1"/>
          </p:cNvSpPr>
          <p:nvPr>
            <p:ph type="sldNum" sz="quarter" idx="12"/>
          </p:nvPr>
        </p:nvSpPr>
        <p:spPr/>
        <p:txBody>
          <a:bodyPr/>
          <a:lstStyle>
            <a:lvl1pPr>
              <a:defRPr/>
            </a:lvl1pPr>
          </a:lstStyle>
          <a:p>
            <a:fld id="{38B6AB76-E420-4EED-B212-D2C3A9F071A8}"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Dr. K. M. Bhurchandi</a:t>
            </a:r>
          </a:p>
        </p:txBody>
      </p:sp>
      <p:sp>
        <p:nvSpPr>
          <p:cNvPr id="7" name="Slide Number Placeholder 6"/>
          <p:cNvSpPr>
            <a:spLocks noGrp="1"/>
          </p:cNvSpPr>
          <p:nvPr>
            <p:ph type="sldNum" sz="quarter" idx="12"/>
          </p:nvPr>
        </p:nvSpPr>
        <p:spPr/>
        <p:txBody>
          <a:bodyPr/>
          <a:lstStyle>
            <a:lvl1pPr>
              <a:defRPr/>
            </a:lvl1pPr>
          </a:lstStyle>
          <a:p>
            <a:fld id="{3F89F25F-8761-4F43-A3CF-0B01F88CA0D9}"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lvl1pPr>
              <a:defRPr/>
            </a:lvl1pPr>
          </a:lstStyle>
          <a:p>
            <a:endParaRPr lang="en-US"/>
          </a:p>
        </p:txBody>
      </p:sp>
      <p:sp>
        <p:nvSpPr>
          <p:cNvPr id="6" name="Footer Placeholder 5"/>
          <p:cNvSpPr>
            <a:spLocks noGrp="1"/>
          </p:cNvSpPr>
          <p:nvPr>
            <p:ph type="ftr" sz="quarter" idx="11"/>
          </p:nvPr>
        </p:nvSpPr>
        <p:spPr/>
        <p:txBody>
          <a:bodyPr/>
          <a:lstStyle>
            <a:lvl1pPr>
              <a:defRPr/>
            </a:lvl1pPr>
          </a:lstStyle>
          <a:p>
            <a:r>
              <a:rPr lang="en-US"/>
              <a:t>Dr. K. M. Bhurchandi</a:t>
            </a:r>
          </a:p>
        </p:txBody>
      </p:sp>
      <p:sp>
        <p:nvSpPr>
          <p:cNvPr id="7" name="Slide Number Placeholder 6"/>
          <p:cNvSpPr>
            <a:spLocks noGrp="1"/>
          </p:cNvSpPr>
          <p:nvPr>
            <p:ph type="sldNum" sz="quarter" idx="12"/>
          </p:nvPr>
        </p:nvSpPr>
        <p:spPr/>
        <p:txBody>
          <a:bodyPr/>
          <a:lstStyle>
            <a:lvl1pPr>
              <a:defRPr/>
            </a:lvl1pPr>
          </a:lstStyle>
          <a:p>
            <a:fld id="{067297B6-249F-402F-95AD-695698FF8B23}"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76200"/>
            <a:ext cx="8839200" cy="6858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smtClean="0"/>
              <a:t>Click to edit Master title style</a:t>
            </a:r>
          </a:p>
        </p:txBody>
      </p:sp>
      <p:sp>
        <p:nvSpPr>
          <p:cNvPr id="1027" name="Rectangle 3"/>
          <p:cNvSpPr>
            <a:spLocks noGrp="1" noChangeArrowheads="1"/>
          </p:cNvSpPr>
          <p:nvPr>
            <p:ph type="body" idx="1"/>
          </p:nvPr>
        </p:nvSpPr>
        <p:spPr bwMode="auto">
          <a:xfrm>
            <a:off x="152400" y="838200"/>
            <a:ext cx="8839200" cy="5562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1028" name="Rectangle 4"/>
          <p:cNvSpPr>
            <a:spLocks noGrp="1" noChangeArrowheads="1"/>
          </p:cNvSpPr>
          <p:nvPr>
            <p:ph type="dt" sz="half" idx="2"/>
          </p:nvPr>
        </p:nvSpPr>
        <p:spPr bwMode="auto">
          <a:xfrm>
            <a:off x="457200" y="6477000"/>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lvl1pPr>
          </a:lstStyle>
          <a:p>
            <a:endParaRPr lang="en-US"/>
          </a:p>
        </p:txBody>
      </p:sp>
      <p:sp>
        <p:nvSpPr>
          <p:cNvPr id="1029" name="Rectangle 5"/>
          <p:cNvSpPr>
            <a:spLocks noGrp="1" noChangeArrowheads="1"/>
          </p:cNvSpPr>
          <p:nvPr>
            <p:ph type="ftr" sz="quarter" idx="3"/>
          </p:nvPr>
        </p:nvSpPr>
        <p:spPr bwMode="auto">
          <a:xfrm>
            <a:off x="3124200" y="6553200"/>
            <a:ext cx="2895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r>
              <a:rPr lang="en-US"/>
              <a:t>Dr. K. M. Bhurchandi</a:t>
            </a:r>
          </a:p>
        </p:txBody>
      </p:sp>
      <p:sp>
        <p:nvSpPr>
          <p:cNvPr id="1030" name="Rectangle 6"/>
          <p:cNvSpPr>
            <a:spLocks noGrp="1" noChangeArrowheads="1"/>
          </p:cNvSpPr>
          <p:nvPr>
            <p:ph type="sldNum" sz="quarter" idx="4"/>
          </p:nvPr>
        </p:nvSpPr>
        <p:spPr bwMode="auto">
          <a:xfrm>
            <a:off x="6553200" y="6553200"/>
            <a:ext cx="2133600" cy="1682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fld id="{AD9177D8-84FD-433E-A52A-E5D4F7FE7E9A}"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rtl="0" fontAlgn="base">
        <a:spcBef>
          <a:spcPct val="0"/>
        </a:spcBef>
        <a:spcAft>
          <a:spcPct val="0"/>
        </a:spcAft>
        <a:defRPr sz="4000">
          <a:solidFill>
            <a:schemeClr val="accent2"/>
          </a:solidFill>
          <a:latin typeface="+mj-lt"/>
          <a:ea typeface="+mj-ea"/>
          <a:cs typeface="+mj-cs"/>
        </a:defRPr>
      </a:lvl1pPr>
      <a:lvl2pPr algn="ctr" rtl="0" fontAlgn="base">
        <a:spcBef>
          <a:spcPct val="0"/>
        </a:spcBef>
        <a:spcAft>
          <a:spcPct val="0"/>
        </a:spcAft>
        <a:defRPr sz="4000">
          <a:solidFill>
            <a:schemeClr val="accent2"/>
          </a:solidFill>
          <a:latin typeface="Arial" charset="0"/>
        </a:defRPr>
      </a:lvl2pPr>
      <a:lvl3pPr algn="ctr" rtl="0" fontAlgn="base">
        <a:spcBef>
          <a:spcPct val="0"/>
        </a:spcBef>
        <a:spcAft>
          <a:spcPct val="0"/>
        </a:spcAft>
        <a:defRPr sz="4000">
          <a:solidFill>
            <a:schemeClr val="accent2"/>
          </a:solidFill>
          <a:latin typeface="Arial" charset="0"/>
        </a:defRPr>
      </a:lvl3pPr>
      <a:lvl4pPr algn="ctr" rtl="0" fontAlgn="base">
        <a:spcBef>
          <a:spcPct val="0"/>
        </a:spcBef>
        <a:spcAft>
          <a:spcPct val="0"/>
        </a:spcAft>
        <a:defRPr sz="4000">
          <a:solidFill>
            <a:schemeClr val="accent2"/>
          </a:solidFill>
          <a:latin typeface="Arial" charset="0"/>
        </a:defRPr>
      </a:lvl4pPr>
      <a:lvl5pPr algn="ctr" rtl="0" fontAlgn="base">
        <a:spcBef>
          <a:spcPct val="0"/>
        </a:spcBef>
        <a:spcAft>
          <a:spcPct val="0"/>
        </a:spcAft>
        <a:defRPr sz="4000">
          <a:solidFill>
            <a:schemeClr val="accent2"/>
          </a:solidFill>
          <a:latin typeface="Arial" charset="0"/>
        </a:defRPr>
      </a:lvl5pPr>
      <a:lvl6pPr marL="457200" algn="ctr" rtl="0" fontAlgn="base">
        <a:spcBef>
          <a:spcPct val="0"/>
        </a:spcBef>
        <a:spcAft>
          <a:spcPct val="0"/>
        </a:spcAft>
        <a:defRPr sz="4000">
          <a:solidFill>
            <a:schemeClr val="accent2"/>
          </a:solidFill>
          <a:latin typeface="Arial" charset="0"/>
        </a:defRPr>
      </a:lvl6pPr>
      <a:lvl7pPr marL="914400" algn="ctr" rtl="0" fontAlgn="base">
        <a:spcBef>
          <a:spcPct val="0"/>
        </a:spcBef>
        <a:spcAft>
          <a:spcPct val="0"/>
        </a:spcAft>
        <a:defRPr sz="4000">
          <a:solidFill>
            <a:schemeClr val="accent2"/>
          </a:solidFill>
          <a:latin typeface="Arial" charset="0"/>
        </a:defRPr>
      </a:lvl7pPr>
      <a:lvl8pPr marL="1371600" algn="ctr" rtl="0" fontAlgn="base">
        <a:spcBef>
          <a:spcPct val="0"/>
        </a:spcBef>
        <a:spcAft>
          <a:spcPct val="0"/>
        </a:spcAft>
        <a:defRPr sz="4000">
          <a:solidFill>
            <a:schemeClr val="accent2"/>
          </a:solidFill>
          <a:latin typeface="Arial" charset="0"/>
        </a:defRPr>
      </a:lvl8pPr>
      <a:lvl9pPr marL="1828800" algn="ctr" rtl="0" fontAlgn="base">
        <a:spcBef>
          <a:spcPct val="0"/>
        </a:spcBef>
        <a:spcAft>
          <a:spcPct val="0"/>
        </a:spcAft>
        <a:defRPr sz="4000">
          <a:solidFill>
            <a:schemeClr val="accent2"/>
          </a:solidFill>
          <a:latin typeface="Arial" charset="0"/>
        </a:defRPr>
      </a:lvl9pPr>
    </p:titleStyle>
    <p:bodyStyle>
      <a:lvl1pPr marL="342900" indent="-342900" algn="l" rtl="0" fontAlgn="base">
        <a:spcBef>
          <a:spcPct val="20000"/>
        </a:spcBef>
        <a:spcAft>
          <a:spcPct val="0"/>
        </a:spcAft>
        <a:buChar char="•"/>
        <a:defRPr sz="32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51640B1-6ED4-487C-85CE-81C5A4CDFA97}" type="slidenum">
              <a:rPr lang="en-US"/>
              <a:pPr/>
              <a:t>1</a:t>
            </a:fld>
            <a:endParaRPr lang="en-US"/>
          </a:p>
        </p:txBody>
      </p:sp>
      <p:sp>
        <p:nvSpPr>
          <p:cNvPr id="6" name="Title 5"/>
          <p:cNvSpPr>
            <a:spLocks noGrp="1"/>
          </p:cNvSpPr>
          <p:nvPr>
            <p:ph type="title"/>
          </p:nvPr>
        </p:nvSpPr>
        <p:spPr>
          <a:xfrm>
            <a:off x="152400" y="1295400"/>
            <a:ext cx="8839200" cy="2133600"/>
          </a:xfrm>
        </p:spPr>
        <p:txBody>
          <a:bodyPr/>
          <a:lstStyle/>
          <a:p>
            <a:r>
              <a:rPr lang="en-US" b="1" i="1" dirty="0" smtClean="0">
                <a:solidFill>
                  <a:srgbClr val="FF0000"/>
                </a:solidFill>
                <a:latin typeface="Times New Roman" pitchFamily="18" charset="0"/>
                <a:cs typeface="Times New Roman" pitchFamily="18" charset="0"/>
              </a:rPr>
              <a:t>Basic Peripherals and Their Interfacing with 8086/88</a:t>
            </a:r>
            <a:br>
              <a:rPr lang="en-US" b="1" i="1" dirty="0" smtClean="0">
                <a:solidFill>
                  <a:srgbClr val="FF0000"/>
                </a:solidFill>
                <a:latin typeface="Times New Roman" pitchFamily="18" charset="0"/>
                <a:cs typeface="Times New Roman" pitchFamily="18" charset="0"/>
              </a:rPr>
            </a:br>
            <a:endParaRPr lang="en-US" b="1" i="1" dirty="0">
              <a:solidFill>
                <a:srgbClr val="FF0000"/>
              </a:solidFill>
              <a:latin typeface="Times New Roman" pitchFamily="18" charset="0"/>
              <a:cs typeface="Times New Roman" pitchFamily="18" charset="0"/>
            </a:endParaRPr>
          </a:p>
        </p:txBody>
      </p:sp>
      <p:cxnSp>
        <p:nvCxnSpPr>
          <p:cNvPr id="8" name="Straight Connector 7"/>
          <p:cNvCxnSpPr/>
          <p:nvPr/>
        </p:nvCxnSpPr>
        <p:spPr>
          <a:xfrm>
            <a:off x="304800" y="836613"/>
            <a:ext cx="7924800" cy="1587"/>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57200" y="912813"/>
            <a:ext cx="7924800" cy="1587"/>
          </a:xfrm>
          <a:prstGeom prst="line">
            <a:avLst/>
          </a:prstGeom>
          <a:ln w="1270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FFA42D35-1396-42E7-95E9-22A08A9494B6}" type="slidenum">
              <a:rPr lang="en-US"/>
              <a:pPr/>
              <a:t>10</a:t>
            </a:fld>
            <a:endParaRPr lang="en-US"/>
          </a:p>
        </p:txBody>
      </p:sp>
      <p:sp>
        <p:nvSpPr>
          <p:cNvPr id="212994" name="Rectangle 2"/>
          <p:cNvSpPr>
            <a:spLocks noGrp="1" noChangeArrowheads="1"/>
          </p:cNvSpPr>
          <p:nvPr>
            <p:ph type="title"/>
          </p:nvPr>
        </p:nvSpPr>
        <p:spPr>
          <a:xfrm>
            <a:off x="152400" y="0"/>
            <a:ext cx="8839200" cy="685800"/>
          </a:xfrm>
        </p:spPr>
        <p:txBody>
          <a:bodyPr/>
          <a:lstStyle/>
          <a:p>
            <a:r>
              <a:rPr lang="en-US" sz="3600" b="1"/>
              <a:t>Semiconductor Memory Interfacing</a:t>
            </a:r>
          </a:p>
        </p:txBody>
      </p:sp>
      <p:grpSp>
        <p:nvGrpSpPr>
          <p:cNvPr id="212998" name="Group 6"/>
          <p:cNvGrpSpPr>
            <a:grpSpLocks/>
          </p:cNvGrpSpPr>
          <p:nvPr/>
        </p:nvGrpSpPr>
        <p:grpSpPr bwMode="auto">
          <a:xfrm>
            <a:off x="536575" y="685800"/>
            <a:ext cx="8070850" cy="5822950"/>
            <a:chOff x="338" y="528"/>
            <a:chExt cx="5084" cy="3668"/>
          </a:xfrm>
        </p:grpSpPr>
        <p:pic>
          <p:nvPicPr>
            <p:cNvPr id="212996" name="Picture 4"/>
            <p:cNvPicPr>
              <a:picLocks noChangeAspect="1" noChangeArrowheads="1"/>
            </p:cNvPicPr>
            <p:nvPr/>
          </p:nvPicPr>
          <p:blipFill>
            <a:blip r:embed="rId2"/>
            <a:srcRect/>
            <a:stretch>
              <a:fillRect/>
            </a:stretch>
          </p:blipFill>
          <p:spPr bwMode="auto">
            <a:xfrm>
              <a:off x="338" y="528"/>
              <a:ext cx="5084" cy="3504"/>
            </a:xfrm>
            <a:prstGeom prst="rect">
              <a:avLst/>
            </a:prstGeom>
            <a:noFill/>
            <a:ln>
              <a:noFill/>
            </a:ln>
            <a:effectLst/>
          </p:spPr>
        </p:pic>
        <p:sp>
          <p:nvSpPr>
            <p:cNvPr id="212997" name="Text Box 5"/>
            <p:cNvSpPr txBox="1">
              <a:spLocks noChangeArrowheads="1"/>
            </p:cNvSpPr>
            <p:nvPr/>
          </p:nvSpPr>
          <p:spPr bwMode="auto">
            <a:xfrm>
              <a:off x="528" y="3792"/>
              <a:ext cx="1296" cy="404"/>
            </a:xfrm>
            <a:prstGeom prst="rect">
              <a:avLst/>
            </a:prstGeom>
            <a:noFill/>
            <a:ln w="9525">
              <a:noFill/>
              <a:miter lim="800000"/>
              <a:headEnd/>
              <a:tailEnd/>
            </a:ln>
            <a:effectLst/>
          </p:spPr>
          <p:txBody>
            <a:bodyPr>
              <a:spAutoFit/>
            </a:bodyPr>
            <a:lstStyle/>
            <a:p>
              <a:pPr>
                <a:spcBef>
                  <a:spcPct val="50000"/>
                </a:spcBef>
              </a:pPr>
              <a:r>
                <a:rPr lang="en-US">
                  <a:solidFill>
                    <a:srgbClr val="FF3300"/>
                  </a:solidFill>
                </a:rPr>
                <a:t>Memory Interfacing</a:t>
              </a:r>
            </a:p>
          </p:txBody>
        </p:sp>
      </p:gr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F4A5EA8-EE2F-4278-9CF4-E35634053A2D}" type="slidenum">
              <a:rPr lang="en-US"/>
              <a:pPr/>
              <a:t>11</a:t>
            </a:fld>
            <a:endParaRPr lang="en-US"/>
          </a:p>
        </p:txBody>
      </p:sp>
      <p:sp>
        <p:nvSpPr>
          <p:cNvPr id="214018" name="Rectangle 2"/>
          <p:cNvSpPr>
            <a:spLocks noGrp="1" noChangeArrowheads="1"/>
          </p:cNvSpPr>
          <p:nvPr>
            <p:ph type="title"/>
          </p:nvPr>
        </p:nvSpPr>
        <p:spPr/>
        <p:txBody>
          <a:bodyPr/>
          <a:lstStyle/>
          <a:p>
            <a:r>
              <a:rPr lang="en-US" sz="3600" b="1"/>
              <a:t>Semiconductor Memory Interfacing</a:t>
            </a:r>
          </a:p>
        </p:txBody>
      </p:sp>
      <p:sp>
        <p:nvSpPr>
          <p:cNvPr id="214019" name="Rectangle 3"/>
          <p:cNvSpPr>
            <a:spLocks noGrp="1" noChangeArrowheads="1"/>
          </p:cNvSpPr>
          <p:nvPr>
            <p:ph type="body" idx="1"/>
          </p:nvPr>
        </p:nvSpPr>
        <p:spPr/>
        <p:txBody>
          <a:bodyPr/>
          <a:lstStyle/>
          <a:p>
            <a:r>
              <a:rPr lang="en-US" sz="2400" b="1"/>
              <a:t>Problem:</a:t>
            </a:r>
            <a:r>
              <a:rPr lang="en-US" sz="2400"/>
              <a:t> Interface two chips of 32k X 8 Rom and four chips of 32K X 8 RAM with 8086, according to the following map.</a:t>
            </a:r>
          </a:p>
          <a:p>
            <a:pPr lvl="1"/>
            <a:r>
              <a:rPr lang="en-US" sz="2000"/>
              <a:t>ROM 1 and 2 F0000H – FFFFFH, </a:t>
            </a:r>
          </a:p>
          <a:p>
            <a:pPr lvl="1"/>
            <a:r>
              <a:rPr lang="en-US" sz="2000"/>
              <a:t>RAM 1 and 2 D0000H –DFFFFH and</a:t>
            </a:r>
          </a:p>
          <a:p>
            <a:pPr lvl="1"/>
            <a:r>
              <a:rPr lang="en-US" sz="2000"/>
              <a:t>RAM 3 and 4 E0000H – EFFFFH.</a:t>
            </a:r>
          </a:p>
          <a:p>
            <a:endParaRPr lang="en-US" sz="2400" b="1"/>
          </a:p>
          <a:p>
            <a:r>
              <a:rPr lang="en-US" sz="2400" b="1"/>
              <a:t>Solutions:</a:t>
            </a:r>
            <a:r>
              <a:rPr lang="en-US" sz="2400"/>
              <a:t> Memory map is given below</a:t>
            </a:r>
          </a:p>
        </p:txBody>
      </p:sp>
      <p:pic>
        <p:nvPicPr>
          <p:cNvPr id="214020" name="Picture 4"/>
          <p:cNvPicPr>
            <a:picLocks noChangeAspect="1" noChangeArrowheads="1"/>
          </p:cNvPicPr>
          <p:nvPr/>
        </p:nvPicPr>
        <p:blipFill>
          <a:blip r:embed="rId2"/>
          <a:srcRect/>
          <a:stretch>
            <a:fillRect/>
          </a:stretch>
        </p:blipFill>
        <p:spPr bwMode="auto">
          <a:xfrm>
            <a:off x="609600" y="3886200"/>
            <a:ext cx="8318500" cy="2817813"/>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2C00823-D5A8-4882-AD41-04482E4BDB16}" type="slidenum">
              <a:rPr lang="en-US"/>
              <a:pPr/>
              <a:t>12</a:t>
            </a:fld>
            <a:endParaRPr lang="en-US"/>
          </a:p>
        </p:txBody>
      </p:sp>
      <p:sp>
        <p:nvSpPr>
          <p:cNvPr id="215042" name="Rectangle 2"/>
          <p:cNvSpPr>
            <a:spLocks noGrp="1" noChangeArrowheads="1"/>
          </p:cNvSpPr>
          <p:nvPr>
            <p:ph type="title"/>
          </p:nvPr>
        </p:nvSpPr>
        <p:spPr/>
        <p:txBody>
          <a:bodyPr/>
          <a:lstStyle/>
          <a:p>
            <a:r>
              <a:rPr lang="en-US" sz="3600" b="1"/>
              <a:t>Semiconductor Memory Interfacing</a:t>
            </a:r>
          </a:p>
        </p:txBody>
      </p:sp>
      <p:pic>
        <p:nvPicPr>
          <p:cNvPr id="215044" name="Picture 4"/>
          <p:cNvPicPr>
            <a:picLocks noGrp="1" noChangeAspect="1" noChangeArrowheads="1"/>
          </p:cNvPicPr>
          <p:nvPr>
            <p:ph type="body" idx="1"/>
          </p:nvPr>
        </p:nvPicPr>
        <p:blipFill>
          <a:blip r:embed="rId2"/>
          <a:srcRect/>
          <a:stretch>
            <a:fillRect/>
          </a:stretch>
        </p:blipFill>
        <p:spPr>
          <a:xfrm>
            <a:off x="1295400" y="685800"/>
            <a:ext cx="5651500" cy="6172200"/>
          </a:xfrm>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2467106-3916-4D9C-B8BF-55B857F60723}" type="slidenum">
              <a:rPr lang="en-US"/>
              <a:pPr/>
              <a:t>13</a:t>
            </a:fld>
            <a:endParaRPr lang="en-US"/>
          </a:p>
        </p:txBody>
      </p:sp>
      <p:sp>
        <p:nvSpPr>
          <p:cNvPr id="216066" name="Rectangle 2"/>
          <p:cNvSpPr>
            <a:spLocks noGrp="1" noChangeArrowheads="1"/>
          </p:cNvSpPr>
          <p:nvPr>
            <p:ph type="title"/>
          </p:nvPr>
        </p:nvSpPr>
        <p:spPr/>
        <p:txBody>
          <a:bodyPr/>
          <a:lstStyle/>
          <a:p>
            <a:r>
              <a:rPr lang="en-US" sz="3600" b="1"/>
              <a:t>Interfacing Memories With 8088</a:t>
            </a:r>
          </a:p>
        </p:txBody>
      </p:sp>
      <p:sp>
        <p:nvSpPr>
          <p:cNvPr id="216067" name="Rectangle 3"/>
          <p:cNvSpPr>
            <a:spLocks noGrp="1" noChangeArrowheads="1"/>
          </p:cNvSpPr>
          <p:nvPr>
            <p:ph type="body" idx="1"/>
          </p:nvPr>
        </p:nvSpPr>
        <p:spPr/>
        <p:txBody>
          <a:bodyPr/>
          <a:lstStyle/>
          <a:p>
            <a:pPr>
              <a:lnSpc>
                <a:spcPct val="90000"/>
              </a:lnSpc>
            </a:pPr>
            <a:r>
              <a:rPr lang="en-US" sz="2400"/>
              <a:t>The techniques of interfacing semiconductor memory with 8088 is exactly like that 0f 8085, the processor 8088 externally has 8 bit data bus just like 8085. </a:t>
            </a:r>
          </a:p>
          <a:p>
            <a:pPr>
              <a:lnSpc>
                <a:spcPct val="90000"/>
              </a:lnSpc>
            </a:pPr>
            <a:r>
              <a:rPr lang="en-US" sz="2400"/>
              <a:t>Also the 8088 memory system is not divided even or odd memory banks.</a:t>
            </a:r>
          </a:p>
          <a:p>
            <a:pPr>
              <a:lnSpc>
                <a:spcPct val="90000"/>
              </a:lnSpc>
            </a:pPr>
            <a:r>
              <a:rPr lang="en-US" sz="2400" b="1"/>
              <a:t>Problem:</a:t>
            </a:r>
            <a:r>
              <a:rPr lang="en-US" sz="2400"/>
              <a:t> Design a memory system around 8088, that has total 16 K Bytes EPROM and 32K Bytes RAM. The EPROM chips are available in modules of 8 KB and the RAM chips are available in modules of 8KB. The memory map should be specified below.</a:t>
            </a:r>
          </a:p>
          <a:p>
            <a:pPr lvl="2">
              <a:lnSpc>
                <a:spcPct val="90000"/>
              </a:lnSpc>
            </a:pPr>
            <a:r>
              <a:rPr lang="en-US" sz="1800"/>
              <a:t>EPROM 1 – F0000H – F1FFFH</a:t>
            </a:r>
          </a:p>
          <a:p>
            <a:pPr lvl="2">
              <a:lnSpc>
                <a:spcPct val="90000"/>
              </a:lnSpc>
            </a:pPr>
            <a:r>
              <a:rPr lang="en-US" sz="1800"/>
              <a:t>EPROM 2 – Decides suitably for a practical system.</a:t>
            </a:r>
          </a:p>
          <a:p>
            <a:pPr lvl="2">
              <a:lnSpc>
                <a:spcPct val="90000"/>
              </a:lnSpc>
            </a:pPr>
            <a:r>
              <a:rPr lang="en-US" sz="1800"/>
              <a:t>RAM 1 – contains interrupt vector table</a:t>
            </a:r>
          </a:p>
          <a:p>
            <a:pPr lvl="2">
              <a:lnSpc>
                <a:spcPct val="90000"/>
              </a:lnSpc>
            </a:pPr>
            <a:r>
              <a:rPr lang="en-US" sz="1800"/>
              <a:t>RAM 2 – 30000H – 31FFFH</a:t>
            </a:r>
          </a:p>
          <a:p>
            <a:pPr lvl="2">
              <a:lnSpc>
                <a:spcPct val="90000"/>
              </a:lnSpc>
            </a:pPr>
            <a:r>
              <a:rPr lang="en-US" sz="1800"/>
              <a:t>RAM 3 – 40000H – 41FFFH</a:t>
            </a:r>
          </a:p>
          <a:p>
            <a:pPr lvl="2">
              <a:lnSpc>
                <a:spcPct val="90000"/>
              </a:lnSpc>
            </a:pPr>
            <a:r>
              <a:rPr lang="en-US" sz="1800"/>
              <a:t>RAM 4 – 50000H – 51FFFH</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81A9B4B-16F4-4D3A-A03F-34F8D5202C20}" type="slidenum">
              <a:rPr lang="en-US"/>
              <a:pPr/>
              <a:t>14</a:t>
            </a:fld>
            <a:endParaRPr lang="en-US"/>
          </a:p>
        </p:txBody>
      </p:sp>
      <p:sp>
        <p:nvSpPr>
          <p:cNvPr id="217090" name="Rectangle 2"/>
          <p:cNvSpPr>
            <a:spLocks noGrp="1" noChangeArrowheads="1"/>
          </p:cNvSpPr>
          <p:nvPr>
            <p:ph type="title"/>
          </p:nvPr>
        </p:nvSpPr>
        <p:spPr/>
        <p:txBody>
          <a:bodyPr/>
          <a:lstStyle/>
          <a:p>
            <a:r>
              <a:rPr lang="en-US" sz="3600" b="1"/>
              <a:t>Interfacing Memories With 8088</a:t>
            </a:r>
          </a:p>
        </p:txBody>
      </p:sp>
      <p:sp>
        <p:nvSpPr>
          <p:cNvPr id="217091" name="Rectangle 3"/>
          <p:cNvSpPr>
            <a:spLocks noGrp="1" noChangeArrowheads="1"/>
          </p:cNvSpPr>
          <p:nvPr>
            <p:ph type="body" idx="1"/>
          </p:nvPr>
        </p:nvSpPr>
        <p:spPr>
          <a:xfrm>
            <a:off x="152400" y="838200"/>
            <a:ext cx="8839200" cy="6019800"/>
          </a:xfrm>
        </p:spPr>
        <p:txBody>
          <a:bodyPr/>
          <a:lstStyle/>
          <a:p>
            <a:pPr>
              <a:lnSpc>
                <a:spcPct val="80000"/>
              </a:lnSpc>
            </a:pPr>
            <a:r>
              <a:rPr lang="en-US" sz="2400" b="1"/>
              <a:t>Solutions: </a:t>
            </a:r>
            <a:r>
              <a:rPr lang="en-US" sz="2400"/>
              <a:t>Like 8086, the processor 8088 also starts execution from the address FFFF0H, after reset. </a:t>
            </a:r>
          </a:p>
          <a:p>
            <a:pPr>
              <a:lnSpc>
                <a:spcPct val="80000"/>
              </a:lnSpc>
            </a:pPr>
            <a:r>
              <a:rPr lang="en-US" sz="2400"/>
              <a:t>Hence EPROM 2 should be allotted the address space so as to accommodate the locations FFFF0H to FFFFFH, in it. </a:t>
            </a:r>
          </a:p>
          <a:p>
            <a:pPr>
              <a:lnSpc>
                <a:spcPct val="80000"/>
              </a:lnSpc>
            </a:pPr>
            <a:r>
              <a:rPr lang="en-US" sz="2400"/>
              <a:t>Thus starting address of EPROM 2 should be FE000H so that the last address is FFFFFH for an 8K X 8 EPROM chip. </a:t>
            </a:r>
          </a:p>
          <a:p>
            <a:pPr>
              <a:lnSpc>
                <a:spcPct val="80000"/>
              </a:lnSpc>
            </a:pPr>
            <a:r>
              <a:rPr lang="en-US" sz="2400"/>
              <a:t>The interrupt vector table 0f 8086/88 lies in the zeroth  segment of memory system, i.e. RAM 1 must start at 00000H so that the last address is 01FFFFH so as to accommodate interrupt vector table in it. </a:t>
            </a:r>
          </a:p>
          <a:p>
            <a:pPr>
              <a:lnSpc>
                <a:spcPct val="80000"/>
              </a:lnSpc>
            </a:pPr>
            <a:r>
              <a:rPr lang="en-US" sz="2400"/>
              <a:t>The available 8 K memory chips has 13 address lines. </a:t>
            </a:r>
          </a:p>
          <a:p>
            <a:pPr>
              <a:lnSpc>
                <a:spcPct val="80000"/>
              </a:lnSpc>
            </a:pPr>
            <a:r>
              <a:rPr lang="en-US" sz="2400"/>
              <a:t>Total 20 address lines (A19 – A0) are available from the processor. </a:t>
            </a:r>
          </a:p>
          <a:p>
            <a:pPr>
              <a:lnSpc>
                <a:spcPct val="80000"/>
              </a:lnSpc>
            </a:pPr>
            <a:r>
              <a:rPr lang="en-US" sz="2400"/>
              <a:t>The A0 – A12 of the available lines are directly connected to the pins A0 – A12 of the memory chips. </a:t>
            </a:r>
          </a:p>
          <a:p>
            <a:pPr>
              <a:lnSpc>
                <a:spcPct val="80000"/>
              </a:lnSpc>
            </a:pPr>
            <a:r>
              <a:rPr lang="en-US" sz="2400"/>
              <a:t>The higher order address lines (A13 – A19) are used for deriving chip selects signal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8CE036D-0C95-4A62-AEA5-6E330B1DC582}" type="slidenum">
              <a:rPr lang="en-US"/>
              <a:pPr/>
              <a:t>15</a:t>
            </a:fld>
            <a:endParaRPr lang="en-US"/>
          </a:p>
        </p:txBody>
      </p:sp>
      <p:sp>
        <p:nvSpPr>
          <p:cNvPr id="218114" name="Rectangle 2"/>
          <p:cNvSpPr>
            <a:spLocks noGrp="1" noChangeArrowheads="1"/>
          </p:cNvSpPr>
          <p:nvPr>
            <p:ph type="title"/>
          </p:nvPr>
        </p:nvSpPr>
        <p:spPr/>
        <p:txBody>
          <a:bodyPr/>
          <a:lstStyle/>
          <a:p>
            <a:r>
              <a:rPr lang="en-US" sz="3600" b="1"/>
              <a:t>Interfacing Memories With 8088</a:t>
            </a:r>
          </a:p>
        </p:txBody>
      </p:sp>
      <p:sp>
        <p:nvSpPr>
          <p:cNvPr id="218117" name="Rectangle 5"/>
          <p:cNvSpPr>
            <a:spLocks noGrp="1" noChangeArrowheads="1"/>
          </p:cNvSpPr>
          <p:nvPr>
            <p:ph type="body" idx="1"/>
          </p:nvPr>
        </p:nvSpPr>
        <p:spPr>
          <a:xfrm>
            <a:off x="152400" y="838200"/>
            <a:ext cx="8839200" cy="457200"/>
          </a:xfrm>
        </p:spPr>
        <p:txBody>
          <a:bodyPr/>
          <a:lstStyle/>
          <a:p>
            <a:pPr>
              <a:lnSpc>
                <a:spcPct val="80000"/>
              </a:lnSpc>
            </a:pPr>
            <a:r>
              <a:rPr lang="en-US" sz="2800"/>
              <a:t>Memory Map:</a:t>
            </a:r>
          </a:p>
        </p:txBody>
      </p:sp>
      <p:pic>
        <p:nvPicPr>
          <p:cNvPr id="218118" name="Picture 6"/>
          <p:cNvPicPr>
            <a:picLocks noChangeAspect="1" noChangeArrowheads="1"/>
          </p:cNvPicPr>
          <p:nvPr/>
        </p:nvPicPr>
        <p:blipFill>
          <a:blip r:embed="rId2"/>
          <a:srcRect/>
          <a:stretch>
            <a:fillRect/>
          </a:stretch>
        </p:blipFill>
        <p:spPr bwMode="auto">
          <a:xfrm>
            <a:off x="990600" y="1371600"/>
            <a:ext cx="7162800" cy="4419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09DDEEE-A131-4F2D-AACA-2E07F0B5B740}" type="slidenum">
              <a:rPr lang="en-US"/>
              <a:pPr/>
              <a:t>16</a:t>
            </a:fld>
            <a:endParaRPr lang="en-US"/>
          </a:p>
        </p:txBody>
      </p:sp>
      <p:sp>
        <p:nvSpPr>
          <p:cNvPr id="219138" name="Rectangle 2"/>
          <p:cNvSpPr>
            <a:spLocks noGrp="1" noChangeArrowheads="1"/>
          </p:cNvSpPr>
          <p:nvPr>
            <p:ph type="title"/>
          </p:nvPr>
        </p:nvSpPr>
        <p:spPr>
          <a:xfrm>
            <a:off x="152400" y="-152400"/>
            <a:ext cx="8839200" cy="685800"/>
          </a:xfrm>
        </p:spPr>
        <p:txBody>
          <a:bodyPr/>
          <a:lstStyle/>
          <a:p>
            <a:r>
              <a:rPr lang="en-US" sz="2800" b="1"/>
              <a:t>Interfacing Memories With 8088</a:t>
            </a:r>
          </a:p>
        </p:txBody>
      </p:sp>
      <p:pic>
        <p:nvPicPr>
          <p:cNvPr id="219140" name="Picture 4"/>
          <p:cNvPicPr>
            <a:picLocks noGrp="1" noChangeAspect="1" noChangeArrowheads="1"/>
          </p:cNvPicPr>
          <p:nvPr>
            <p:ph type="body" idx="1"/>
          </p:nvPr>
        </p:nvPicPr>
        <p:blipFill>
          <a:blip r:embed="rId2"/>
          <a:srcRect/>
          <a:stretch>
            <a:fillRect/>
          </a:stretch>
        </p:blipFill>
        <p:spPr>
          <a:xfrm>
            <a:off x="609600" y="457200"/>
            <a:ext cx="5268913" cy="6400800"/>
          </a:xfrm>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D6ACED4-305C-4E4B-88CA-2295F27E6BA8}" type="slidenum">
              <a:rPr lang="en-US"/>
              <a:pPr/>
              <a:t>17</a:t>
            </a:fld>
            <a:endParaRPr lang="en-US"/>
          </a:p>
        </p:txBody>
      </p:sp>
      <p:sp>
        <p:nvSpPr>
          <p:cNvPr id="220162" name="Rectangle 2"/>
          <p:cNvSpPr>
            <a:spLocks noGrp="1" noChangeArrowheads="1"/>
          </p:cNvSpPr>
          <p:nvPr>
            <p:ph type="title"/>
          </p:nvPr>
        </p:nvSpPr>
        <p:spPr/>
        <p:txBody>
          <a:bodyPr/>
          <a:lstStyle/>
          <a:p>
            <a:r>
              <a:rPr lang="en-US" sz="3200" b="1"/>
              <a:t>Interfacing Memories With 8088</a:t>
            </a:r>
          </a:p>
        </p:txBody>
      </p:sp>
      <p:sp>
        <p:nvSpPr>
          <p:cNvPr id="220163" name="Rectangle 3"/>
          <p:cNvSpPr>
            <a:spLocks noGrp="1" noChangeArrowheads="1"/>
          </p:cNvSpPr>
          <p:nvPr>
            <p:ph type="body" idx="1"/>
          </p:nvPr>
        </p:nvSpPr>
        <p:spPr>
          <a:xfrm>
            <a:off x="152400" y="838200"/>
            <a:ext cx="8839200" cy="1752600"/>
          </a:xfrm>
        </p:spPr>
        <p:txBody>
          <a:bodyPr/>
          <a:lstStyle/>
          <a:p>
            <a:pPr>
              <a:lnSpc>
                <a:spcPct val="90000"/>
              </a:lnSpc>
            </a:pPr>
            <a:r>
              <a:rPr lang="en-US" sz="2400" b="1"/>
              <a:t>Problem:</a:t>
            </a:r>
            <a:r>
              <a:rPr lang="en-US" sz="2400"/>
              <a:t> Interface a 4K X 8 EPROM, one chip of 8K X 4 ram with 8088. The map should be as given below:</a:t>
            </a:r>
          </a:p>
          <a:p>
            <a:pPr lvl="2">
              <a:lnSpc>
                <a:spcPct val="90000"/>
              </a:lnSpc>
            </a:pPr>
            <a:r>
              <a:rPr lang="en-US" sz="1800"/>
              <a:t>EPROM: FF000H – FFFFFH,</a:t>
            </a:r>
          </a:p>
          <a:p>
            <a:pPr lvl="2">
              <a:lnSpc>
                <a:spcPct val="90000"/>
              </a:lnSpc>
            </a:pPr>
            <a:r>
              <a:rPr lang="en-US" sz="1800"/>
              <a:t>One 8k X 8 RAM: 000000H – 01FFFH and </a:t>
            </a:r>
          </a:p>
          <a:p>
            <a:pPr lvl="2">
              <a:lnSpc>
                <a:spcPct val="90000"/>
              </a:lnSpc>
            </a:pPr>
            <a:r>
              <a:rPr lang="en-US" sz="1800"/>
              <a:t>One 8k X 4 RAM: 050000H – 06FFFH </a:t>
            </a:r>
          </a:p>
        </p:txBody>
      </p:sp>
      <p:pic>
        <p:nvPicPr>
          <p:cNvPr id="220164" name="Picture 4"/>
          <p:cNvPicPr>
            <a:picLocks noChangeAspect="1" noChangeArrowheads="1"/>
          </p:cNvPicPr>
          <p:nvPr/>
        </p:nvPicPr>
        <p:blipFill>
          <a:blip r:embed="rId2"/>
          <a:srcRect/>
          <a:stretch>
            <a:fillRect/>
          </a:stretch>
        </p:blipFill>
        <p:spPr bwMode="auto">
          <a:xfrm>
            <a:off x="1143000" y="2717800"/>
            <a:ext cx="6261100" cy="3803650"/>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80617BC-FCFD-4F07-9976-F776782B9276}" type="slidenum">
              <a:rPr lang="en-US"/>
              <a:pPr/>
              <a:t>18</a:t>
            </a:fld>
            <a:endParaRPr lang="en-US"/>
          </a:p>
        </p:txBody>
      </p:sp>
      <p:sp>
        <p:nvSpPr>
          <p:cNvPr id="221186" name="Rectangle 2"/>
          <p:cNvSpPr>
            <a:spLocks noGrp="1" noChangeArrowheads="1"/>
          </p:cNvSpPr>
          <p:nvPr>
            <p:ph type="title"/>
          </p:nvPr>
        </p:nvSpPr>
        <p:spPr/>
        <p:txBody>
          <a:bodyPr/>
          <a:lstStyle/>
          <a:p>
            <a:r>
              <a:rPr lang="en-US" sz="3200" b="1"/>
              <a:t>Interfacing Memories With 8088</a:t>
            </a:r>
          </a:p>
        </p:txBody>
      </p:sp>
      <p:pic>
        <p:nvPicPr>
          <p:cNvPr id="221188" name="Picture 4"/>
          <p:cNvPicPr>
            <a:picLocks noGrp="1" noChangeAspect="1" noChangeArrowheads="1"/>
          </p:cNvPicPr>
          <p:nvPr>
            <p:ph type="body" idx="1"/>
          </p:nvPr>
        </p:nvPicPr>
        <p:blipFill>
          <a:blip r:embed="rId2"/>
          <a:srcRect/>
          <a:stretch>
            <a:fillRect/>
          </a:stretch>
        </p:blipFill>
        <p:spPr>
          <a:xfrm>
            <a:off x="2360613" y="838200"/>
            <a:ext cx="4422775" cy="5562600"/>
          </a:xfrm>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8197317-2FD2-4EAD-88C7-5D8E76D6F72B}" type="slidenum">
              <a:rPr lang="en-US"/>
              <a:pPr/>
              <a:t>19</a:t>
            </a:fld>
            <a:endParaRPr lang="en-US"/>
          </a:p>
        </p:txBody>
      </p:sp>
      <p:sp>
        <p:nvSpPr>
          <p:cNvPr id="222210" name="Rectangle 2"/>
          <p:cNvSpPr>
            <a:spLocks noGrp="1" noChangeArrowheads="1"/>
          </p:cNvSpPr>
          <p:nvPr>
            <p:ph type="title"/>
          </p:nvPr>
        </p:nvSpPr>
        <p:spPr/>
        <p:txBody>
          <a:bodyPr/>
          <a:lstStyle/>
          <a:p>
            <a:r>
              <a:rPr lang="en-US" sz="3200" b="1"/>
              <a:t>Interfacing Memories With 8088</a:t>
            </a:r>
          </a:p>
        </p:txBody>
      </p:sp>
      <p:pic>
        <p:nvPicPr>
          <p:cNvPr id="222212" name="Picture 4"/>
          <p:cNvPicPr>
            <a:picLocks noGrp="1" noChangeAspect="1" noChangeArrowheads="1"/>
          </p:cNvPicPr>
          <p:nvPr>
            <p:ph type="body" idx="1"/>
          </p:nvPr>
        </p:nvPicPr>
        <p:blipFill>
          <a:blip r:embed="rId2"/>
          <a:srcRect/>
          <a:stretch>
            <a:fillRect/>
          </a:stretch>
        </p:blipFill>
        <p:spPr>
          <a:xfrm>
            <a:off x="1711325" y="838200"/>
            <a:ext cx="5721350" cy="5562600"/>
          </a:xfrm>
          <a:noFill/>
          <a:ln/>
        </p:spPr>
      </p:pic>
      <p:sp>
        <p:nvSpPr>
          <p:cNvPr id="222213" name="Text Box 5"/>
          <p:cNvSpPr txBox="1">
            <a:spLocks noChangeArrowheads="1"/>
          </p:cNvSpPr>
          <p:nvPr/>
        </p:nvSpPr>
        <p:spPr bwMode="auto">
          <a:xfrm>
            <a:off x="457200" y="5486400"/>
            <a:ext cx="2743200" cy="641350"/>
          </a:xfrm>
          <a:prstGeom prst="rect">
            <a:avLst/>
          </a:prstGeom>
          <a:noFill/>
          <a:ln w="9525">
            <a:noFill/>
            <a:miter lim="800000"/>
            <a:headEnd/>
            <a:tailEnd/>
          </a:ln>
          <a:effectLst/>
        </p:spPr>
        <p:txBody>
          <a:bodyPr>
            <a:spAutoFit/>
          </a:bodyPr>
          <a:lstStyle/>
          <a:p>
            <a:pPr>
              <a:spcBef>
                <a:spcPct val="50000"/>
              </a:spcBef>
            </a:pPr>
            <a:r>
              <a:rPr lang="en-US"/>
              <a:t>Alternate Implementation Method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712C6396-56C7-4B8F-9605-BFD690726FBA}" type="slidenum">
              <a:rPr lang="en-US">
                <a:latin typeface="Times New Roman" pitchFamily="18" charset="0"/>
                <a:cs typeface="Times New Roman" pitchFamily="18" charset="0"/>
              </a:rPr>
              <a:pPr/>
              <a:t>2</a:t>
            </a:fld>
            <a:endParaRPr lang="en-US">
              <a:latin typeface="Times New Roman" pitchFamily="18" charset="0"/>
              <a:cs typeface="Times New Roman" pitchFamily="18" charset="0"/>
            </a:endParaRPr>
          </a:p>
        </p:txBody>
      </p:sp>
      <p:sp>
        <p:nvSpPr>
          <p:cNvPr id="110594" name="Rectangle 2"/>
          <p:cNvSpPr>
            <a:spLocks noGrp="1" noChangeArrowheads="1"/>
          </p:cNvSpPr>
          <p:nvPr>
            <p:ph type="title"/>
          </p:nvPr>
        </p:nvSpPr>
        <p:spPr>
          <a:xfrm>
            <a:off x="152400" y="0"/>
            <a:ext cx="8839200" cy="685800"/>
          </a:xfrm>
        </p:spPr>
        <p:txBody>
          <a:bodyPr/>
          <a:lstStyle/>
          <a:p>
            <a:r>
              <a:rPr lang="en-US" b="1">
                <a:latin typeface="Times New Roman" pitchFamily="18" charset="0"/>
                <a:cs typeface="Times New Roman" pitchFamily="18" charset="0"/>
              </a:rPr>
              <a:t>Semiconductor Memory Interfacing</a:t>
            </a:r>
          </a:p>
        </p:txBody>
      </p:sp>
      <p:sp>
        <p:nvSpPr>
          <p:cNvPr id="110595" name="Rectangle 3"/>
          <p:cNvSpPr>
            <a:spLocks noGrp="1" noChangeArrowheads="1"/>
          </p:cNvSpPr>
          <p:nvPr>
            <p:ph type="body" idx="1"/>
          </p:nvPr>
        </p:nvSpPr>
        <p:spPr>
          <a:xfrm>
            <a:off x="0" y="685800"/>
            <a:ext cx="9144000" cy="6172200"/>
          </a:xfrm>
        </p:spPr>
        <p:txBody>
          <a:bodyPr/>
          <a:lstStyle/>
          <a:p>
            <a:pPr marL="231775" indent="-231775">
              <a:lnSpc>
                <a:spcPct val="80000"/>
              </a:lnSpc>
            </a:pPr>
            <a:r>
              <a:rPr lang="en-US" sz="2000" dirty="0">
                <a:latin typeface="Times New Roman" pitchFamily="18" charset="0"/>
                <a:cs typeface="Times New Roman" pitchFamily="18" charset="0"/>
              </a:rPr>
              <a:t>Semiconductor memories are of two types,</a:t>
            </a:r>
          </a:p>
          <a:p>
            <a:pPr marL="800100" lvl="1" indent="-342900">
              <a:lnSpc>
                <a:spcPct val="80000"/>
              </a:lnSpc>
            </a:pPr>
            <a:r>
              <a:rPr lang="en-US" sz="2000" dirty="0">
                <a:latin typeface="Times New Roman" pitchFamily="18" charset="0"/>
                <a:cs typeface="Times New Roman" pitchFamily="18" charset="0"/>
              </a:rPr>
              <a:t>RAM (Random Access Memory) and </a:t>
            </a:r>
          </a:p>
          <a:p>
            <a:pPr marL="800100" lvl="1" indent="-342900">
              <a:lnSpc>
                <a:spcPct val="80000"/>
              </a:lnSpc>
            </a:pPr>
            <a:r>
              <a:rPr lang="en-US" sz="2000" dirty="0">
                <a:latin typeface="Times New Roman" pitchFamily="18" charset="0"/>
                <a:cs typeface="Times New Roman" pitchFamily="18" charset="0"/>
              </a:rPr>
              <a:t>ROM (Read Only Memory</a:t>
            </a:r>
            <a:r>
              <a:rPr lang="en-US" sz="2000" dirty="0" smtClean="0">
                <a:latin typeface="Times New Roman" pitchFamily="18" charset="0"/>
                <a:cs typeface="Times New Roman" pitchFamily="18" charset="0"/>
              </a:rPr>
              <a:t>)</a:t>
            </a:r>
            <a:endParaRPr lang="en-US" sz="2000" b="1" dirty="0">
              <a:latin typeface="Times New Roman" pitchFamily="18" charset="0"/>
              <a:cs typeface="Times New Roman" pitchFamily="18" charset="0"/>
            </a:endParaRPr>
          </a:p>
          <a:p>
            <a:pPr marL="231775" indent="-231775">
              <a:lnSpc>
                <a:spcPct val="80000"/>
              </a:lnSpc>
            </a:pPr>
            <a:r>
              <a:rPr lang="en-US" sz="2000" b="1" dirty="0">
                <a:latin typeface="Times New Roman" pitchFamily="18" charset="0"/>
                <a:cs typeface="Times New Roman" pitchFamily="18" charset="0"/>
              </a:rPr>
              <a:t>Static RAM Interfacing:</a:t>
            </a:r>
            <a:endParaRPr lang="en-US" sz="2000" dirty="0">
              <a:latin typeface="Times New Roman" pitchFamily="18" charset="0"/>
              <a:cs typeface="Times New Roman" pitchFamily="18" charset="0"/>
            </a:endParaRPr>
          </a:p>
          <a:p>
            <a:pPr marL="463550" lvl="1" indent="-231775">
              <a:lnSpc>
                <a:spcPct val="80000"/>
              </a:lnSpc>
            </a:pPr>
            <a:r>
              <a:rPr lang="en-US" sz="2000" dirty="0">
                <a:latin typeface="Times New Roman" pitchFamily="18" charset="0"/>
                <a:cs typeface="Times New Roman" pitchFamily="18" charset="0"/>
              </a:rPr>
              <a:t>The semiconductor RAMs are broadly two types – static RAM and dynamic RAM. </a:t>
            </a:r>
          </a:p>
          <a:p>
            <a:pPr marL="463550" lvl="1" indent="-231775">
              <a:lnSpc>
                <a:spcPct val="80000"/>
              </a:lnSpc>
            </a:pPr>
            <a:r>
              <a:rPr lang="en-US" sz="2000" dirty="0">
                <a:latin typeface="Times New Roman" pitchFamily="18" charset="0"/>
                <a:cs typeface="Times New Roman" pitchFamily="18" charset="0"/>
              </a:rPr>
              <a:t>The semiconductor memories are organized as two dimensional arrays of memory locations. </a:t>
            </a:r>
          </a:p>
          <a:p>
            <a:pPr marL="463550" lvl="1" indent="-231775">
              <a:lnSpc>
                <a:spcPct val="80000"/>
              </a:lnSpc>
            </a:pPr>
            <a:r>
              <a:rPr lang="en-US" sz="2000" dirty="0">
                <a:latin typeface="Times New Roman" pitchFamily="18" charset="0"/>
                <a:cs typeface="Times New Roman" pitchFamily="18" charset="0"/>
              </a:rPr>
              <a:t>For example, 4K X 8 or 4K byte memory contains 4096 locations, where each location contains 8 – bit data and only one of the 4096 locations can be selected at a time. </a:t>
            </a:r>
          </a:p>
          <a:p>
            <a:pPr marL="463550" lvl="1" indent="-231775">
              <a:lnSpc>
                <a:spcPct val="80000"/>
              </a:lnSpc>
            </a:pPr>
            <a:r>
              <a:rPr lang="en-US" sz="2000" dirty="0">
                <a:latin typeface="Times New Roman" pitchFamily="18" charset="0"/>
                <a:cs typeface="Times New Roman" pitchFamily="18" charset="0"/>
              </a:rPr>
              <a:t>Once a location is selected all the bits in are accessible using a group conductors called data bus. </a:t>
            </a:r>
          </a:p>
          <a:p>
            <a:pPr marL="463550" lvl="1" indent="-231775">
              <a:lnSpc>
                <a:spcPct val="80000"/>
              </a:lnSpc>
            </a:pPr>
            <a:r>
              <a:rPr lang="en-US" sz="2000" dirty="0">
                <a:latin typeface="Times New Roman" pitchFamily="18" charset="0"/>
                <a:cs typeface="Times New Roman" pitchFamily="18" charset="0"/>
              </a:rPr>
              <a:t>Obviously, for addressing 4 k bytes of memory, twelve address lines are required. in general, to address a memory location out of N memory locations, we will required at least n bit address, i.e. n address lines where n = Log N. </a:t>
            </a:r>
          </a:p>
          <a:p>
            <a:pPr marL="463550" lvl="1" indent="-231775">
              <a:lnSpc>
                <a:spcPct val="80000"/>
              </a:lnSpc>
            </a:pPr>
            <a:r>
              <a:rPr lang="en-US" sz="2000" dirty="0">
                <a:latin typeface="Times New Roman" pitchFamily="18" charset="0"/>
                <a:cs typeface="Times New Roman" pitchFamily="18" charset="0"/>
              </a:rPr>
              <a:t>Thus if the micro processor has n address lines then it is able to address at the most N locations of memory, where 2^n = N. however, </a:t>
            </a:r>
          </a:p>
          <a:p>
            <a:pPr marL="463550" lvl="1" indent="-231775">
              <a:lnSpc>
                <a:spcPct val="80000"/>
              </a:lnSpc>
            </a:pPr>
            <a:r>
              <a:rPr lang="en-US" sz="2000" dirty="0">
                <a:latin typeface="Times New Roman" pitchFamily="18" charset="0"/>
                <a:cs typeface="Times New Roman" pitchFamily="18" charset="0"/>
              </a:rPr>
              <a:t>If out of N locations only  P memory locations are to be interfaced, then the least significant p address lines out of the available n lines can be directly connected from the microprocessor to the memory chip </a:t>
            </a:r>
          </a:p>
          <a:p>
            <a:pPr marL="463550" lvl="1" indent="-231775">
              <a:lnSpc>
                <a:spcPct val="80000"/>
              </a:lnSpc>
            </a:pPr>
            <a:r>
              <a:rPr lang="en-US" sz="2000" dirty="0">
                <a:latin typeface="Times New Roman" pitchFamily="18" charset="0"/>
                <a:cs typeface="Times New Roman" pitchFamily="18" charset="0"/>
              </a:rPr>
              <a:t>while the remaining (n-p) </a:t>
            </a:r>
            <a:r>
              <a:rPr lang="en-US" sz="2000" dirty="0" err="1">
                <a:latin typeface="Times New Roman" pitchFamily="18" charset="0"/>
                <a:cs typeface="Times New Roman" pitchFamily="18" charset="0"/>
              </a:rPr>
              <a:t>i.e</a:t>
            </a:r>
            <a:r>
              <a:rPr lang="en-US" sz="2000" dirty="0">
                <a:latin typeface="Times New Roman" pitchFamily="18" charset="0"/>
                <a:cs typeface="Times New Roman" pitchFamily="18" charset="0"/>
              </a:rPr>
              <a:t> Higher order address lines may be used for address decoding</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D39C3E7-ED3C-4CDE-B232-E72165D2ADFC}" type="slidenum">
              <a:rPr lang="en-US"/>
              <a:pPr/>
              <a:t>20</a:t>
            </a:fld>
            <a:endParaRPr lang="en-US"/>
          </a:p>
        </p:txBody>
      </p:sp>
      <p:sp>
        <p:nvSpPr>
          <p:cNvPr id="223234" name="Rectangle 2"/>
          <p:cNvSpPr>
            <a:spLocks noGrp="1" noChangeArrowheads="1"/>
          </p:cNvSpPr>
          <p:nvPr>
            <p:ph type="title"/>
          </p:nvPr>
        </p:nvSpPr>
        <p:spPr/>
        <p:txBody>
          <a:bodyPr/>
          <a:lstStyle/>
          <a:p>
            <a:r>
              <a:rPr lang="en-US" sz="3600" b="1" dirty="0"/>
              <a:t>Dynamic </a:t>
            </a:r>
            <a:r>
              <a:rPr lang="en-US" sz="3600" b="1" dirty="0" smtClean="0"/>
              <a:t>RAM </a:t>
            </a:r>
            <a:r>
              <a:rPr lang="en-US" sz="3600" b="1" dirty="0"/>
              <a:t>Interfacing</a:t>
            </a:r>
            <a:endParaRPr lang="en-US" sz="3600" dirty="0"/>
          </a:p>
        </p:txBody>
      </p:sp>
      <p:sp>
        <p:nvSpPr>
          <p:cNvPr id="223235" name="Rectangle 3"/>
          <p:cNvSpPr>
            <a:spLocks noGrp="1" noChangeArrowheads="1"/>
          </p:cNvSpPr>
          <p:nvPr>
            <p:ph type="body" idx="1"/>
          </p:nvPr>
        </p:nvSpPr>
        <p:spPr/>
        <p:txBody>
          <a:bodyPr/>
          <a:lstStyle/>
          <a:p>
            <a:pPr>
              <a:lnSpc>
                <a:spcPct val="80000"/>
              </a:lnSpc>
              <a:spcBef>
                <a:spcPts val="600"/>
              </a:spcBef>
            </a:pPr>
            <a:r>
              <a:rPr lang="en-US" sz="2200" dirty="0"/>
              <a:t>Whenever a large memory is required in a micro computer system, the memory subsystem is generally designed using dynamic RAM as it has various advantages e.g. higher packaging density, lower cost and less power consumption.</a:t>
            </a:r>
          </a:p>
          <a:p>
            <a:pPr>
              <a:lnSpc>
                <a:spcPct val="80000"/>
              </a:lnSpc>
              <a:spcBef>
                <a:spcPts val="600"/>
              </a:spcBef>
            </a:pPr>
            <a:r>
              <a:rPr lang="en-US" sz="2200" dirty="0"/>
              <a:t>A typical static RAM cell may require six transistors while the dynamic RAM cell requires only a transistor along with a capacitor, </a:t>
            </a:r>
          </a:p>
          <a:p>
            <a:pPr>
              <a:lnSpc>
                <a:spcPct val="80000"/>
              </a:lnSpc>
              <a:spcBef>
                <a:spcPts val="600"/>
              </a:spcBef>
            </a:pPr>
            <a:r>
              <a:rPr lang="en-US" sz="2200" dirty="0"/>
              <a:t>On the other side, there are some serious drawbacks of dynamic RAMs. </a:t>
            </a:r>
          </a:p>
          <a:p>
            <a:pPr>
              <a:lnSpc>
                <a:spcPct val="80000"/>
              </a:lnSpc>
              <a:spcBef>
                <a:spcPts val="600"/>
              </a:spcBef>
            </a:pPr>
            <a:r>
              <a:rPr lang="en-US" sz="2200" dirty="0"/>
              <a:t>The basic dynamic RAM cell uses a capacitor to store the charge as a representation of data. </a:t>
            </a:r>
          </a:p>
          <a:p>
            <a:pPr>
              <a:lnSpc>
                <a:spcPct val="80000"/>
              </a:lnSpc>
              <a:spcBef>
                <a:spcPts val="600"/>
              </a:spcBef>
            </a:pPr>
            <a:r>
              <a:rPr lang="en-US" sz="2200" dirty="0"/>
              <a:t>This capacitor is manufactured as a diode that is reverse biased so that the storage capacitance comes into picture. </a:t>
            </a:r>
          </a:p>
          <a:p>
            <a:pPr>
              <a:lnSpc>
                <a:spcPct val="80000"/>
              </a:lnSpc>
              <a:spcBef>
                <a:spcPts val="600"/>
              </a:spcBef>
            </a:pPr>
            <a:r>
              <a:rPr lang="en-US" sz="2200" dirty="0"/>
              <a:t>This storage capacitance is utilized for storing the charge representation of data but the reverse – biased diode has a leakage current that tends to discharge the capacitor giving rise to the possibility of data loss. </a:t>
            </a:r>
          </a:p>
          <a:p>
            <a:pPr>
              <a:lnSpc>
                <a:spcPct val="80000"/>
              </a:lnSpc>
              <a:spcBef>
                <a:spcPts val="600"/>
              </a:spcBef>
            </a:pPr>
            <a:r>
              <a:rPr lang="en-US" sz="2200" dirty="0"/>
              <a:t>To avoid this possible data loss, the data stored in a dynamic RAM cell must be refreshed after a fixed time interval regularity. </a:t>
            </a:r>
          </a:p>
          <a:p>
            <a:pPr>
              <a:lnSpc>
                <a:spcPct val="80000"/>
              </a:lnSpc>
              <a:spcBef>
                <a:spcPts val="600"/>
              </a:spcBef>
            </a:pPr>
            <a:r>
              <a:rPr lang="en-US" sz="2200" dirty="0"/>
              <a:t>The process of refreshing the data in the RAM is known as refresh cycle.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2212878-0A83-419B-AA0D-2EE16F871D53}" type="slidenum">
              <a:rPr lang="en-US"/>
              <a:pPr/>
              <a:t>21</a:t>
            </a:fld>
            <a:endParaRPr lang="en-US"/>
          </a:p>
        </p:txBody>
      </p:sp>
      <p:sp>
        <p:nvSpPr>
          <p:cNvPr id="224258" name="Rectangle 2"/>
          <p:cNvSpPr>
            <a:spLocks noGrp="1" noChangeArrowheads="1"/>
          </p:cNvSpPr>
          <p:nvPr>
            <p:ph type="title"/>
          </p:nvPr>
        </p:nvSpPr>
        <p:spPr/>
        <p:txBody>
          <a:bodyPr/>
          <a:lstStyle/>
          <a:p>
            <a:r>
              <a:rPr lang="en-US" sz="3600" b="1" dirty="0"/>
              <a:t>Dynamic </a:t>
            </a:r>
            <a:r>
              <a:rPr lang="en-US" sz="3600" b="1" dirty="0" smtClean="0"/>
              <a:t>RAM </a:t>
            </a:r>
            <a:r>
              <a:rPr lang="en-US" sz="3600" b="1" dirty="0"/>
              <a:t>Interfacing</a:t>
            </a:r>
          </a:p>
        </p:txBody>
      </p:sp>
      <p:sp>
        <p:nvSpPr>
          <p:cNvPr id="224259" name="Rectangle 3"/>
          <p:cNvSpPr>
            <a:spLocks noGrp="1" noChangeArrowheads="1"/>
          </p:cNvSpPr>
          <p:nvPr>
            <p:ph type="body" idx="1"/>
          </p:nvPr>
        </p:nvSpPr>
        <p:spPr/>
        <p:txBody>
          <a:bodyPr/>
          <a:lstStyle/>
          <a:p>
            <a:pPr>
              <a:lnSpc>
                <a:spcPct val="80000"/>
              </a:lnSpc>
            </a:pPr>
            <a:r>
              <a:rPr lang="en-US" sz="2400" dirty="0"/>
              <a:t>The refresh cycle is different from the memory read cycle in the following aspects.</a:t>
            </a:r>
          </a:p>
          <a:p>
            <a:pPr lvl="1">
              <a:lnSpc>
                <a:spcPct val="80000"/>
              </a:lnSpc>
            </a:pPr>
            <a:r>
              <a:rPr lang="en-US" sz="2000" dirty="0"/>
              <a:t>The memory address is not provided by the CPU address bus, rather, it is generated by a refresh mechanism counter known as refresh counter.</a:t>
            </a:r>
          </a:p>
          <a:p>
            <a:pPr lvl="1">
              <a:lnSpc>
                <a:spcPct val="80000"/>
              </a:lnSpc>
            </a:pPr>
            <a:r>
              <a:rPr lang="en-US" sz="2000" dirty="0"/>
              <a:t>Unlike memory read cycle, more than one memory chip may be enabled at a time so as to reduce the number of total memory cycles.</a:t>
            </a:r>
          </a:p>
          <a:p>
            <a:pPr>
              <a:lnSpc>
                <a:spcPct val="80000"/>
              </a:lnSpc>
            </a:pPr>
            <a:r>
              <a:rPr lang="en-US" sz="2400" dirty="0"/>
              <a:t>The data enable control of the selected memory chip is deactivated , and the data is not allowed to appear on the system data buss during refresh, as more than one memory units are refreshed simultaneously. </a:t>
            </a:r>
          </a:p>
          <a:p>
            <a:pPr>
              <a:lnSpc>
                <a:spcPct val="80000"/>
              </a:lnSpc>
            </a:pPr>
            <a:r>
              <a:rPr lang="en-US" sz="2400" dirty="0"/>
              <a:t>This is to avoid the data from different chips to appear on the bus simultaneously.</a:t>
            </a:r>
          </a:p>
          <a:p>
            <a:pPr>
              <a:lnSpc>
                <a:spcPct val="80000"/>
              </a:lnSpc>
            </a:pPr>
            <a:r>
              <a:rPr lang="en-US" sz="2400" dirty="0"/>
              <a:t>Memory read is either a processor initiated or an external bus master initiated operation while memory refresh is an independent regular activity, initiated and carried out by the refresh mechanism.</a:t>
            </a:r>
          </a:p>
          <a:p>
            <a:pPr>
              <a:lnSpc>
                <a:spcPct val="80000"/>
              </a:lnSpc>
            </a:pPr>
            <a:endParaRPr lang="en-US" sz="24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58125254-80C5-43C4-B99A-0B13223BCFD3}" type="slidenum">
              <a:rPr lang="en-US"/>
              <a:pPr/>
              <a:t>22</a:t>
            </a:fld>
            <a:endParaRPr lang="en-US"/>
          </a:p>
        </p:txBody>
      </p:sp>
      <p:sp>
        <p:nvSpPr>
          <p:cNvPr id="225282" name="Rectangle 2"/>
          <p:cNvSpPr>
            <a:spLocks noGrp="1" noChangeArrowheads="1"/>
          </p:cNvSpPr>
          <p:nvPr>
            <p:ph type="title"/>
          </p:nvPr>
        </p:nvSpPr>
        <p:spPr/>
        <p:txBody>
          <a:bodyPr/>
          <a:lstStyle/>
          <a:p>
            <a:r>
              <a:rPr lang="en-US" sz="3600" b="1" dirty="0"/>
              <a:t>Dynamic </a:t>
            </a:r>
            <a:r>
              <a:rPr lang="en-US" sz="3600" b="1" dirty="0" smtClean="0"/>
              <a:t>RAM </a:t>
            </a:r>
            <a:r>
              <a:rPr lang="en-US" sz="3600" b="1" dirty="0"/>
              <a:t>Interfacing</a:t>
            </a:r>
          </a:p>
        </p:txBody>
      </p:sp>
      <p:grpSp>
        <p:nvGrpSpPr>
          <p:cNvPr id="225288" name="Group 8"/>
          <p:cNvGrpSpPr>
            <a:grpSpLocks/>
          </p:cNvGrpSpPr>
          <p:nvPr/>
        </p:nvGrpSpPr>
        <p:grpSpPr bwMode="auto">
          <a:xfrm>
            <a:off x="762000" y="838200"/>
            <a:ext cx="7848600" cy="5943600"/>
            <a:chOff x="480" y="528"/>
            <a:chExt cx="4944" cy="3744"/>
          </a:xfrm>
        </p:grpSpPr>
        <p:pic>
          <p:nvPicPr>
            <p:cNvPr id="225286" name="Picture 6"/>
            <p:cNvPicPr>
              <a:picLocks noChangeAspect="1" noChangeArrowheads="1"/>
            </p:cNvPicPr>
            <p:nvPr/>
          </p:nvPicPr>
          <p:blipFill>
            <a:blip r:embed="rId2" cstate="print"/>
            <a:srcRect/>
            <a:stretch>
              <a:fillRect/>
            </a:stretch>
          </p:blipFill>
          <p:spPr bwMode="auto">
            <a:xfrm>
              <a:off x="517" y="768"/>
              <a:ext cx="4907" cy="3504"/>
            </a:xfrm>
            <a:prstGeom prst="rect">
              <a:avLst/>
            </a:prstGeom>
            <a:noFill/>
            <a:ln>
              <a:noFill/>
            </a:ln>
            <a:effectLst/>
          </p:spPr>
        </p:pic>
        <p:sp>
          <p:nvSpPr>
            <p:cNvPr id="225287" name="Text Box 7"/>
            <p:cNvSpPr txBox="1">
              <a:spLocks noChangeArrowheads="1"/>
            </p:cNvSpPr>
            <p:nvPr/>
          </p:nvSpPr>
          <p:spPr bwMode="auto">
            <a:xfrm>
              <a:off x="480" y="528"/>
              <a:ext cx="4540" cy="366"/>
            </a:xfrm>
            <a:prstGeom prst="rect">
              <a:avLst/>
            </a:prstGeom>
            <a:noFill/>
            <a:ln w="9525">
              <a:noFill/>
              <a:miter lim="800000"/>
              <a:headEnd/>
              <a:tailEnd/>
            </a:ln>
            <a:effectLst/>
          </p:spPr>
          <p:txBody>
            <a:bodyPr wrap="none">
              <a:spAutoFit/>
            </a:bodyPr>
            <a:lstStyle/>
            <a:p>
              <a:pPr algn="l"/>
              <a:r>
                <a:rPr lang="en-US" sz="1600"/>
                <a:t>Refreshing logic and 8086 interface with dynamic RAM each of the used chips</a:t>
              </a:r>
            </a:p>
            <a:p>
              <a:pPr algn="l"/>
              <a:r>
                <a:rPr lang="en-US" sz="1600"/>
                <a:t> is a 16 K X 1 –bit dynamic RAM cell array. </a:t>
              </a: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99AED7E-F94F-488E-8091-2D8B8167158F}" type="slidenum">
              <a:rPr lang="en-US"/>
              <a:pPr/>
              <a:t>23</a:t>
            </a:fld>
            <a:endParaRPr lang="en-US"/>
          </a:p>
        </p:txBody>
      </p:sp>
      <p:sp>
        <p:nvSpPr>
          <p:cNvPr id="226306" name="Rectangle 2"/>
          <p:cNvSpPr>
            <a:spLocks noGrp="1" noChangeArrowheads="1"/>
          </p:cNvSpPr>
          <p:nvPr>
            <p:ph type="title"/>
          </p:nvPr>
        </p:nvSpPr>
        <p:spPr/>
        <p:txBody>
          <a:bodyPr/>
          <a:lstStyle/>
          <a:p>
            <a:r>
              <a:rPr lang="en-US" sz="3200" b="1" dirty="0"/>
              <a:t>Dynamic </a:t>
            </a:r>
            <a:r>
              <a:rPr lang="en-US" sz="3200" b="1" dirty="0" smtClean="0"/>
              <a:t>RAM </a:t>
            </a:r>
            <a:r>
              <a:rPr lang="en-US" sz="3200" b="1" dirty="0"/>
              <a:t>and Dynamic RAM Controller</a:t>
            </a:r>
          </a:p>
        </p:txBody>
      </p:sp>
      <p:sp>
        <p:nvSpPr>
          <p:cNvPr id="226307" name="Rectangle 3"/>
          <p:cNvSpPr>
            <a:spLocks noGrp="1" noChangeArrowheads="1"/>
          </p:cNvSpPr>
          <p:nvPr>
            <p:ph type="body" idx="1"/>
          </p:nvPr>
        </p:nvSpPr>
        <p:spPr/>
        <p:txBody>
          <a:bodyPr/>
          <a:lstStyle/>
          <a:p>
            <a:pPr>
              <a:lnSpc>
                <a:spcPct val="80000"/>
              </a:lnSpc>
            </a:pPr>
            <a:endParaRPr lang="en-US" sz="2400" b="1"/>
          </a:p>
          <a:p>
            <a:pPr>
              <a:lnSpc>
                <a:spcPct val="80000"/>
              </a:lnSpc>
            </a:pPr>
            <a:r>
              <a:rPr lang="en-US" sz="2400" b="1"/>
              <a:t>Dynamic RAM controllers are used to perform the refresh cycles.</a:t>
            </a:r>
          </a:p>
          <a:p>
            <a:pPr>
              <a:lnSpc>
                <a:spcPct val="80000"/>
              </a:lnSpc>
            </a:pPr>
            <a:r>
              <a:rPr lang="en-US" sz="2400" b="1"/>
              <a:t>The pin assignments for 2164 dynamic RAM chip are shown.</a:t>
            </a:r>
          </a:p>
          <a:p>
            <a:pPr>
              <a:lnSpc>
                <a:spcPct val="80000"/>
              </a:lnSpc>
            </a:pPr>
            <a:r>
              <a:rPr lang="en-US" sz="2400" b="1"/>
              <a:t>The RAS (bar) and CAS (bar) are now and column address strobes and are driven by dynamic RAM controller outputs. </a:t>
            </a:r>
          </a:p>
          <a:p>
            <a:pPr>
              <a:lnSpc>
                <a:spcPct val="80000"/>
              </a:lnSpc>
            </a:pPr>
            <a:r>
              <a:rPr lang="en-US" sz="2400" b="1"/>
              <a:t>A0 – A7 lines are the row or column address lines, driven by OUT 0 –OUT 7 outputs of the controller. </a:t>
            </a:r>
          </a:p>
          <a:p>
            <a:pPr>
              <a:lnSpc>
                <a:spcPct val="80000"/>
              </a:lnSpc>
            </a:pPr>
            <a:r>
              <a:rPr lang="en-US" sz="2400" b="1"/>
              <a:t>The WE (bar) pin indicates memory write cycles. </a:t>
            </a:r>
          </a:p>
          <a:p>
            <a:pPr>
              <a:lnSpc>
                <a:spcPct val="80000"/>
              </a:lnSpc>
            </a:pPr>
            <a:r>
              <a:rPr lang="en-US" sz="2400" b="1"/>
              <a:t>The Din and Dout pins are data pins for write and read operations, respectively.</a:t>
            </a:r>
          </a:p>
          <a:p>
            <a:pPr>
              <a:lnSpc>
                <a:spcPct val="80000"/>
              </a:lnSpc>
            </a:pPr>
            <a:r>
              <a:rPr lang="en-US" sz="2400" b="1"/>
              <a:t>In practical circuits, the refreshing logic is integrated inside dynamic RAM controller chips like 8203, 8202 and 8207, etc.</a:t>
            </a:r>
            <a:r>
              <a:rPr lang="en-US" sz="2400"/>
              <a:t> </a:t>
            </a: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330E43FC-699B-4429-B098-CA6F36D97D29}" type="slidenum">
              <a:rPr lang="en-US"/>
              <a:pPr/>
              <a:t>24</a:t>
            </a:fld>
            <a:endParaRPr lang="en-US"/>
          </a:p>
        </p:txBody>
      </p:sp>
      <p:sp>
        <p:nvSpPr>
          <p:cNvPr id="227330" name="Rectangle 2"/>
          <p:cNvSpPr>
            <a:spLocks noGrp="1" noChangeArrowheads="1"/>
          </p:cNvSpPr>
          <p:nvPr>
            <p:ph type="title"/>
          </p:nvPr>
        </p:nvSpPr>
        <p:spPr/>
        <p:txBody>
          <a:bodyPr/>
          <a:lstStyle/>
          <a:p>
            <a:r>
              <a:rPr lang="en-US" sz="3200" b="1" dirty="0"/>
              <a:t>Dynamic </a:t>
            </a:r>
            <a:r>
              <a:rPr lang="en-US" sz="3200" b="1" dirty="0" smtClean="0"/>
              <a:t>RAM </a:t>
            </a:r>
            <a:r>
              <a:rPr lang="en-US" sz="3200" b="1" dirty="0"/>
              <a:t>and Dynamic RAM Controller</a:t>
            </a:r>
          </a:p>
        </p:txBody>
      </p:sp>
      <p:grpSp>
        <p:nvGrpSpPr>
          <p:cNvPr id="227336" name="Group 8"/>
          <p:cNvGrpSpPr>
            <a:grpSpLocks/>
          </p:cNvGrpSpPr>
          <p:nvPr/>
        </p:nvGrpSpPr>
        <p:grpSpPr bwMode="auto">
          <a:xfrm>
            <a:off x="304800" y="838200"/>
            <a:ext cx="8458200" cy="5580063"/>
            <a:chOff x="111" y="624"/>
            <a:chExt cx="5328" cy="3515"/>
          </a:xfrm>
        </p:grpSpPr>
        <p:pic>
          <p:nvPicPr>
            <p:cNvPr id="227332" name="Picture 4"/>
            <p:cNvPicPr>
              <a:picLocks noChangeAspect="1" noChangeArrowheads="1"/>
            </p:cNvPicPr>
            <p:nvPr/>
          </p:nvPicPr>
          <p:blipFill>
            <a:blip r:embed="rId2"/>
            <a:srcRect/>
            <a:stretch>
              <a:fillRect/>
            </a:stretch>
          </p:blipFill>
          <p:spPr bwMode="auto">
            <a:xfrm>
              <a:off x="111" y="624"/>
              <a:ext cx="3450" cy="2927"/>
            </a:xfrm>
            <a:prstGeom prst="rect">
              <a:avLst/>
            </a:prstGeom>
            <a:noFill/>
            <a:ln w="9525">
              <a:noFill/>
              <a:miter lim="800000"/>
              <a:headEnd/>
              <a:tailEnd/>
            </a:ln>
            <a:effectLst/>
          </p:spPr>
        </p:pic>
        <p:pic>
          <p:nvPicPr>
            <p:cNvPr id="227333" name="Picture 5"/>
            <p:cNvPicPr>
              <a:picLocks noChangeAspect="1" noChangeArrowheads="1"/>
            </p:cNvPicPr>
            <p:nvPr/>
          </p:nvPicPr>
          <p:blipFill>
            <a:blip r:embed="rId3"/>
            <a:srcRect/>
            <a:stretch>
              <a:fillRect/>
            </a:stretch>
          </p:blipFill>
          <p:spPr bwMode="auto">
            <a:xfrm>
              <a:off x="3408" y="2832"/>
              <a:ext cx="2031" cy="1192"/>
            </a:xfrm>
            <a:prstGeom prst="rect">
              <a:avLst/>
            </a:prstGeom>
            <a:noFill/>
            <a:ln w="9525">
              <a:noFill/>
              <a:miter lim="800000"/>
              <a:headEnd/>
              <a:tailEnd/>
            </a:ln>
            <a:effectLst/>
          </p:spPr>
        </p:pic>
        <p:sp>
          <p:nvSpPr>
            <p:cNvPr id="227335" name="Text Box 7"/>
            <p:cNvSpPr txBox="1">
              <a:spLocks noChangeArrowheads="1"/>
            </p:cNvSpPr>
            <p:nvPr/>
          </p:nvSpPr>
          <p:spPr bwMode="auto">
            <a:xfrm>
              <a:off x="960" y="3648"/>
              <a:ext cx="2256" cy="491"/>
            </a:xfrm>
            <a:prstGeom prst="rect">
              <a:avLst/>
            </a:prstGeom>
            <a:noFill/>
            <a:ln w="9525">
              <a:noFill/>
              <a:miter lim="800000"/>
              <a:headEnd/>
              <a:tailEnd/>
            </a:ln>
            <a:effectLst/>
          </p:spPr>
          <p:txBody>
            <a:bodyPr>
              <a:spAutoFit/>
            </a:bodyPr>
            <a:lstStyle/>
            <a:p>
              <a:pPr marL="342900" indent="-342900" algn="l">
                <a:spcBef>
                  <a:spcPct val="50000"/>
                </a:spcBef>
                <a:buFontTx/>
                <a:buAutoNum type="alphaLcParenR"/>
              </a:pPr>
              <a:r>
                <a:rPr lang="en-US"/>
                <a:t>Dynamic RAM Controller</a:t>
              </a:r>
            </a:p>
            <a:p>
              <a:pPr marL="342900" indent="-342900" algn="l">
                <a:spcBef>
                  <a:spcPct val="50000"/>
                </a:spcBef>
                <a:buFontTx/>
                <a:buAutoNum type="alphaLcParenR"/>
              </a:pPr>
              <a:r>
                <a:rPr lang="en-US"/>
                <a:t>Dynamic RAM</a:t>
              </a:r>
            </a:p>
          </p:txBody>
        </p:sp>
      </p:gr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B80B553-37E1-4AD5-AD6A-8C490B67562C}" type="slidenum">
              <a:rPr lang="en-US"/>
              <a:pPr/>
              <a:t>25</a:t>
            </a:fld>
            <a:endParaRPr lang="en-US"/>
          </a:p>
        </p:txBody>
      </p:sp>
      <p:sp>
        <p:nvSpPr>
          <p:cNvPr id="228354" name="Rectangle 2"/>
          <p:cNvSpPr>
            <a:spLocks noGrp="1" noChangeArrowheads="1"/>
          </p:cNvSpPr>
          <p:nvPr>
            <p:ph type="title"/>
          </p:nvPr>
        </p:nvSpPr>
        <p:spPr/>
        <p:txBody>
          <a:bodyPr/>
          <a:lstStyle/>
          <a:p>
            <a:r>
              <a:rPr lang="en-US" sz="3200" b="1" dirty="0"/>
              <a:t>Dynamic </a:t>
            </a:r>
            <a:r>
              <a:rPr lang="en-US" sz="3200" b="1" dirty="0" smtClean="0"/>
              <a:t>RAM </a:t>
            </a:r>
            <a:r>
              <a:rPr lang="en-US" sz="3200" b="1" dirty="0"/>
              <a:t>and Dynamic RAM Controller</a:t>
            </a:r>
          </a:p>
        </p:txBody>
      </p:sp>
      <p:sp>
        <p:nvSpPr>
          <p:cNvPr id="228355" name="Rectangle 3"/>
          <p:cNvSpPr>
            <a:spLocks noGrp="1" noChangeArrowheads="1"/>
          </p:cNvSpPr>
          <p:nvPr>
            <p:ph type="body" idx="1"/>
          </p:nvPr>
        </p:nvSpPr>
        <p:spPr/>
        <p:txBody>
          <a:bodyPr/>
          <a:lstStyle/>
          <a:p>
            <a:pPr>
              <a:lnSpc>
                <a:spcPct val="90000"/>
              </a:lnSpc>
            </a:pPr>
            <a:r>
              <a:rPr lang="en-US" sz="2800" dirty="0"/>
              <a:t>Intel’s 8203 is a dynamic RAM controller that supports 16 K or 64 K dynamic RAM chips. </a:t>
            </a:r>
          </a:p>
          <a:p>
            <a:pPr>
              <a:lnSpc>
                <a:spcPct val="90000"/>
              </a:lnSpc>
            </a:pPr>
            <a:r>
              <a:rPr lang="en-US" sz="2800" dirty="0"/>
              <a:t>The address inputs of 8203 controller accept address lines A1 to A16 on the lines AL0- AL7  and AH0 – AH7. </a:t>
            </a:r>
          </a:p>
          <a:p>
            <a:pPr>
              <a:lnSpc>
                <a:spcPct val="90000"/>
              </a:lnSpc>
            </a:pPr>
            <a:r>
              <a:rPr lang="en-US" sz="2800" smtClean="0"/>
              <a:t>The </a:t>
            </a:r>
            <a:r>
              <a:rPr lang="en-US" sz="2800" dirty="0"/>
              <a:t>RD (bar) and WR (bar) signals decode whether the cycle is a memory read or memory write cycle and accepted as inputs to 8203 from the microprocessor. </a:t>
            </a:r>
          </a:p>
          <a:p>
            <a:pPr>
              <a:lnSpc>
                <a:spcPct val="90000"/>
              </a:lnSpc>
            </a:pPr>
            <a:r>
              <a:rPr lang="en-US" sz="2800" dirty="0"/>
              <a:t>The WE (bar) signal specifies the memory write cycle and is an output from 8203 that drives the WE (bar) input of dynamic RAM memory chip.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A776CA9-C60E-4DAE-8F13-2E39E16341EE}" type="slidenum">
              <a:rPr lang="en-US"/>
              <a:pPr/>
              <a:t>26</a:t>
            </a:fld>
            <a:endParaRPr lang="en-US"/>
          </a:p>
        </p:txBody>
      </p:sp>
      <p:sp>
        <p:nvSpPr>
          <p:cNvPr id="229378" name="Rectangle 2"/>
          <p:cNvSpPr>
            <a:spLocks noGrp="1" noChangeArrowheads="1"/>
          </p:cNvSpPr>
          <p:nvPr>
            <p:ph type="title"/>
          </p:nvPr>
        </p:nvSpPr>
        <p:spPr/>
        <p:txBody>
          <a:bodyPr/>
          <a:lstStyle/>
          <a:p>
            <a:r>
              <a:rPr lang="en-US" sz="3200" b="1" dirty="0"/>
              <a:t>Dynamic </a:t>
            </a:r>
            <a:r>
              <a:rPr lang="en-US" sz="3200" b="1" dirty="0" smtClean="0"/>
              <a:t>RAM </a:t>
            </a:r>
            <a:r>
              <a:rPr lang="en-US" sz="3200" b="1" dirty="0"/>
              <a:t>and Dynamic RAM Controller</a:t>
            </a:r>
          </a:p>
        </p:txBody>
      </p:sp>
      <p:sp>
        <p:nvSpPr>
          <p:cNvPr id="229379" name="Rectangle 3"/>
          <p:cNvSpPr>
            <a:spLocks noGrp="1" noChangeArrowheads="1"/>
          </p:cNvSpPr>
          <p:nvPr>
            <p:ph type="body" idx="1"/>
          </p:nvPr>
        </p:nvSpPr>
        <p:spPr>
          <a:xfrm>
            <a:off x="152400" y="685800"/>
            <a:ext cx="8839200" cy="5562600"/>
          </a:xfrm>
        </p:spPr>
        <p:txBody>
          <a:bodyPr/>
          <a:lstStyle/>
          <a:p>
            <a:pPr>
              <a:lnSpc>
                <a:spcPct val="80000"/>
              </a:lnSpc>
            </a:pPr>
            <a:r>
              <a:rPr lang="en-US" sz="2400"/>
              <a:t>The OUT0 (bar) - OUT 7 (bar) set of 8 pins  is an 8 bit output bus that carries multiplexed row and column addresses of  a bit location in dynamic RAM memory chip. </a:t>
            </a:r>
          </a:p>
          <a:p>
            <a:pPr>
              <a:lnSpc>
                <a:spcPct val="80000"/>
              </a:lnSpc>
            </a:pPr>
            <a:r>
              <a:rPr lang="en-US" sz="2400"/>
              <a:t>The CAS (bar) signal strobes the column address on OUT0 (bar) – OUT7 (bar). </a:t>
            </a:r>
          </a:p>
          <a:p>
            <a:pPr>
              <a:lnSpc>
                <a:spcPct val="80000"/>
              </a:lnSpc>
            </a:pPr>
            <a:r>
              <a:rPr lang="en-US" sz="2400"/>
              <a:t>The RAS1 (bar) – RAS0 (bar) pins strobes row address on  OUT0 (bar)- OUT 7 (bar) for at the most two banks of 2164 dynamic RAM chips.</a:t>
            </a:r>
          </a:p>
          <a:p>
            <a:pPr>
              <a:lnSpc>
                <a:spcPct val="80000"/>
              </a:lnSpc>
            </a:pPr>
            <a:r>
              <a:rPr lang="en-US" sz="2400"/>
              <a:t>An external crystal may be applied between X0 – X1 pins, otherwise, with the OP2 pin at +12V, a clock signal may be applied at the pin CLK. </a:t>
            </a:r>
          </a:p>
          <a:p>
            <a:pPr>
              <a:lnSpc>
                <a:spcPct val="80000"/>
              </a:lnSpc>
            </a:pPr>
            <a:r>
              <a:rPr lang="en-US" sz="2400"/>
              <a:t>The PCS bar pin accepts the chip select signal derived by an address decoder.</a:t>
            </a:r>
          </a:p>
          <a:p>
            <a:pPr>
              <a:lnSpc>
                <a:spcPct val="80000"/>
              </a:lnSpc>
            </a:pPr>
            <a:r>
              <a:rPr lang="en-US" sz="2400"/>
              <a:t>The REFREQ pin is used whenever the memory refresh cycle is to be initiated by an external signal. </a:t>
            </a:r>
          </a:p>
          <a:p>
            <a:pPr>
              <a:lnSpc>
                <a:spcPct val="80000"/>
              </a:lnSpc>
            </a:pPr>
            <a:r>
              <a:rPr lang="en-US" sz="2400"/>
              <a:t>The XACK bar signal indicates that the data available during a read cycle or it has been written if it is a write cycle. </a:t>
            </a:r>
          </a:p>
          <a:p>
            <a:pPr>
              <a:lnSpc>
                <a:spcPct val="80000"/>
              </a:lnSpc>
            </a:pPr>
            <a:r>
              <a:rPr lang="en-US" sz="2400"/>
              <a:t>The SACK bar output signal marks the beginning of a memory cycle.</a:t>
            </a:r>
          </a:p>
          <a:p>
            <a:pPr>
              <a:lnSpc>
                <a:spcPct val="80000"/>
              </a:lnSpc>
            </a:pPr>
            <a:endParaRPr lang="en-US" sz="240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45C831E2-666E-495A-95E5-73D62B4EE984}" type="slidenum">
              <a:rPr lang="en-US"/>
              <a:pPr/>
              <a:t>27</a:t>
            </a:fld>
            <a:endParaRPr lang="en-US"/>
          </a:p>
        </p:txBody>
      </p:sp>
      <p:sp>
        <p:nvSpPr>
          <p:cNvPr id="235522" name="Rectangle 2"/>
          <p:cNvSpPr>
            <a:spLocks noGrp="1" noChangeArrowheads="1"/>
          </p:cNvSpPr>
          <p:nvPr>
            <p:ph type="title"/>
          </p:nvPr>
        </p:nvSpPr>
        <p:spPr/>
        <p:txBody>
          <a:bodyPr/>
          <a:lstStyle/>
          <a:p>
            <a:r>
              <a:rPr lang="en-US" sz="3600"/>
              <a:t>Interfacing 2164 using 8203</a:t>
            </a:r>
          </a:p>
        </p:txBody>
      </p:sp>
      <p:pic>
        <p:nvPicPr>
          <p:cNvPr id="235524" name="Picture 4"/>
          <p:cNvPicPr>
            <a:picLocks noGrp="1" noChangeAspect="1" noChangeArrowheads="1"/>
          </p:cNvPicPr>
          <p:nvPr>
            <p:ph type="body" idx="1"/>
          </p:nvPr>
        </p:nvPicPr>
        <p:blipFill>
          <a:blip r:embed="rId2"/>
          <a:srcRect/>
          <a:stretch>
            <a:fillRect/>
          </a:stretch>
        </p:blipFill>
        <p:spPr>
          <a:xfrm>
            <a:off x="152400" y="685800"/>
            <a:ext cx="8839200" cy="5867400"/>
          </a:xfrm>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E29822D-7719-48BB-AA06-C2E79BB33FE5}" type="slidenum">
              <a:rPr lang="en-US"/>
              <a:pPr/>
              <a:t>28</a:t>
            </a:fld>
            <a:endParaRPr lang="en-US"/>
          </a:p>
        </p:txBody>
      </p:sp>
      <p:sp>
        <p:nvSpPr>
          <p:cNvPr id="236546" name="Rectangle 2"/>
          <p:cNvSpPr>
            <a:spLocks noGrp="1" noChangeArrowheads="1"/>
          </p:cNvSpPr>
          <p:nvPr>
            <p:ph type="title"/>
          </p:nvPr>
        </p:nvSpPr>
        <p:spPr>
          <a:xfrm>
            <a:off x="152400" y="-76200"/>
            <a:ext cx="8839200" cy="685800"/>
          </a:xfrm>
        </p:spPr>
        <p:txBody>
          <a:bodyPr/>
          <a:lstStyle/>
          <a:p>
            <a:r>
              <a:rPr lang="en-US" sz="2800"/>
              <a:t>Interfacing 512KB DRAM with 8086</a:t>
            </a:r>
          </a:p>
        </p:txBody>
      </p:sp>
      <p:pic>
        <p:nvPicPr>
          <p:cNvPr id="236548" name="Picture 4"/>
          <p:cNvPicPr>
            <a:picLocks noGrp="1" noChangeAspect="1" noChangeArrowheads="1"/>
          </p:cNvPicPr>
          <p:nvPr>
            <p:ph type="body" idx="1"/>
          </p:nvPr>
        </p:nvPicPr>
        <p:blipFill>
          <a:blip r:embed="rId2"/>
          <a:srcRect/>
          <a:stretch>
            <a:fillRect/>
          </a:stretch>
        </p:blipFill>
        <p:spPr>
          <a:xfrm>
            <a:off x="152400" y="533400"/>
            <a:ext cx="8839200" cy="6324600"/>
          </a:xfr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62928B92-1221-4B39-B4DB-9C7CA02781C5}" type="slidenum">
              <a:rPr lang="en-US"/>
              <a:pPr/>
              <a:t>29</a:t>
            </a:fld>
            <a:endParaRPr lang="en-US"/>
          </a:p>
        </p:txBody>
      </p:sp>
      <p:sp>
        <p:nvSpPr>
          <p:cNvPr id="230402" name="Rectangle 2"/>
          <p:cNvSpPr>
            <a:spLocks noGrp="1" noChangeArrowheads="1"/>
          </p:cNvSpPr>
          <p:nvPr>
            <p:ph type="title"/>
          </p:nvPr>
        </p:nvSpPr>
        <p:spPr/>
        <p:txBody>
          <a:bodyPr/>
          <a:lstStyle/>
          <a:p>
            <a:r>
              <a:rPr lang="en-US" sz="3600"/>
              <a:t>Interfacing I/O Ports</a:t>
            </a:r>
          </a:p>
        </p:txBody>
      </p:sp>
      <p:sp>
        <p:nvSpPr>
          <p:cNvPr id="230403" name="Rectangle 3"/>
          <p:cNvSpPr>
            <a:spLocks noGrp="1" noChangeArrowheads="1"/>
          </p:cNvSpPr>
          <p:nvPr>
            <p:ph type="body" idx="1"/>
          </p:nvPr>
        </p:nvSpPr>
        <p:spPr>
          <a:xfrm>
            <a:off x="152400" y="838200"/>
            <a:ext cx="8839200" cy="5867400"/>
          </a:xfrm>
        </p:spPr>
        <p:txBody>
          <a:bodyPr/>
          <a:lstStyle/>
          <a:p>
            <a:pPr>
              <a:lnSpc>
                <a:spcPct val="80000"/>
              </a:lnSpc>
            </a:pPr>
            <a:r>
              <a:rPr lang="en-US" sz="2000"/>
              <a:t>I/O ports or input/output ports are the devices through which the microprocessor communicates with other devices or external data sources/ destinations. </a:t>
            </a:r>
          </a:p>
          <a:p>
            <a:pPr>
              <a:lnSpc>
                <a:spcPct val="80000"/>
              </a:lnSpc>
            </a:pPr>
            <a:r>
              <a:rPr lang="en-US" sz="2000"/>
              <a:t>Input activity enables the microprocessor to read data from external devices, </a:t>
            </a:r>
          </a:p>
          <a:p>
            <a:pPr lvl="1">
              <a:lnSpc>
                <a:spcPct val="80000"/>
              </a:lnSpc>
            </a:pPr>
            <a:r>
              <a:rPr lang="en-US" sz="2000"/>
              <a:t>For example keyboards, joysticks, mouse, etc. these devices are known as input devices as they feed data in to a microprocessor system. </a:t>
            </a:r>
          </a:p>
          <a:p>
            <a:pPr>
              <a:lnSpc>
                <a:spcPct val="80000"/>
              </a:lnSpc>
            </a:pPr>
            <a:r>
              <a:rPr lang="en-US" sz="2000"/>
              <a:t>Output activity transfers data from the microprocessor to the external devices, </a:t>
            </a:r>
          </a:p>
          <a:p>
            <a:pPr lvl="1">
              <a:lnSpc>
                <a:spcPct val="80000"/>
              </a:lnSpc>
            </a:pPr>
            <a:r>
              <a:rPr lang="en-US" sz="2000"/>
              <a:t>for example CRT display, 7 –segment displays, printers, etc. the devices which are accept data from a microprocessor system are called output devices. </a:t>
            </a:r>
          </a:p>
          <a:p>
            <a:pPr lvl="1">
              <a:lnSpc>
                <a:spcPct val="80000"/>
              </a:lnSpc>
            </a:pPr>
            <a:r>
              <a:rPr lang="en-US" sz="2000"/>
              <a:t>Thus for a microprocessor the input activity similar to read operation.</a:t>
            </a:r>
          </a:p>
          <a:p>
            <a:pPr>
              <a:lnSpc>
                <a:spcPct val="80000"/>
              </a:lnSpc>
            </a:pPr>
            <a:r>
              <a:rPr lang="en-US" sz="2000"/>
              <a:t>While the output activity similar to write operation. </a:t>
            </a:r>
          </a:p>
          <a:p>
            <a:pPr>
              <a:lnSpc>
                <a:spcPct val="80000"/>
              </a:lnSpc>
            </a:pPr>
            <a:r>
              <a:rPr lang="en-US" sz="2000"/>
              <a:t>Note that an input device can only be read and an output device can only be written.</a:t>
            </a:r>
          </a:p>
          <a:p>
            <a:pPr>
              <a:lnSpc>
                <a:spcPct val="80000"/>
              </a:lnSpc>
            </a:pPr>
            <a:r>
              <a:rPr lang="en-US" sz="2000"/>
              <a:t>Hence IORD (bar) operation is related with reading data from an input device and not an output device and IOWR (bar) operation means writing data to an output device and not an input device.</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Slide Number Placeholder 3"/>
          <p:cNvSpPr>
            <a:spLocks noGrp="1"/>
          </p:cNvSpPr>
          <p:nvPr>
            <p:ph type="sldNum" sz="quarter" idx="12"/>
          </p:nvPr>
        </p:nvSpPr>
        <p:spPr/>
        <p:txBody>
          <a:bodyPr/>
          <a:lstStyle/>
          <a:p>
            <a:fld id="{44355A4E-43FB-43BD-9866-A5FC755B3E77}" type="slidenum">
              <a:rPr lang="en-US" smtClean="0"/>
              <a:pPr/>
              <a:t>3</a:t>
            </a:fld>
            <a:endParaRPr lang="en-US"/>
          </a:p>
        </p:txBody>
      </p:sp>
      <p:pic>
        <p:nvPicPr>
          <p:cNvPr id="6" name="Picture 5" descr="8086.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9F6B0DC-55F1-4CCE-9CA5-59D41F555510}" type="slidenum">
              <a:rPr lang="en-US"/>
              <a:pPr/>
              <a:t>30</a:t>
            </a:fld>
            <a:endParaRPr lang="en-US"/>
          </a:p>
        </p:txBody>
      </p:sp>
      <p:sp>
        <p:nvSpPr>
          <p:cNvPr id="231426" name="Rectangle 2"/>
          <p:cNvSpPr>
            <a:spLocks noGrp="1" noChangeArrowheads="1"/>
          </p:cNvSpPr>
          <p:nvPr>
            <p:ph type="title"/>
          </p:nvPr>
        </p:nvSpPr>
        <p:spPr/>
        <p:txBody>
          <a:bodyPr/>
          <a:lstStyle/>
          <a:p>
            <a:r>
              <a:rPr lang="en-US" sz="3600"/>
              <a:t>Interfacing I/O Ports</a:t>
            </a:r>
          </a:p>
        </p:txBody>
      </p:sp>
      <p:sp>
        <p:nvSpPr>
          <p:cNvPr id="231427" name="Rectangle 3"/>
          <p:cNvSpPr>
            <a:spLocks noGrp="1" noChangeArrowheads="1"/>
          </p:cNvSpPr>
          <p:nvPr>
            <p:ph type="body" idx="1"/>
          </p:nvPr>
        </p:nvSpPr>
        <p:spPr/>
        <p:txBody>
          <a:bodyPr/>
          <a:lstStyle/>
          <a:p>
            <a:pPr marL="660400" indent="-660400"/>
            <a:r>
              <a:rPr lang="en-US" sz="2800" b="1"/>
              <a:t>Steps in interfacing an I/O Device.</a:t>
            </a:r>
            <a:endParaRPr lang="en-US" sz="2800"/>
          </a:p>
          <a:p>
            <a:pPr marL="1035050" lvl="1" indent="-577850"/>
            <a:r>
              <a:rPr lang="en-US" sz="2400"/>
              <a:t>The following steps  are performed to interface a general I/O device with a CPU.</a:t>
            </a:r>
          </a:p>
          <a:p>
            <a:pPr marL="1035050" lvl="1" indent="-577850"/>
            <a:r>
              <a:rPr lang="en-US" sz="2400"/>
              <a:t>Connect the data bus of the microprocessor system with the data bus of the I/O port.</a:t>
            </a:r>
          </a:p>
          <a:p>
            <a:pPr marL="1035050" lvl="1" indent="-577850"/>
            <a:r>
              <a:rPr lang="en-US" sz="2400"/>
              <a:t>Derive a device address pulse by decoding pulse by decoding the required address of the device and use it as the chip select of the device.</a:t>
            </a:r>
          </a:p>
          <a:p>
            <a:pPr marL="1035050" lvl="1" indent="-577850"/>
            <a:r>
              <a:rPr lang="en-US" sz="2400"/>
              <a:t>Use a suitable control signal, i.e. IORD (bar) and/or IOWR (bar) to carry out device operations, i.e. connect IORD (bar) to RD (bar) input of the device if it is an input device, otherwise connect IOWR (bar) to WR (bar) input of the device. </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2DFBD3F-57AE-46A7-9AB4-4DBF85D43910}" type="slidenum">
              <a:rPr lang="en-US"/>
              <a:pPr/>
              <a:t>31</a:t>
            </a:fld>
            <a:endParaRPr lang="en-US"/>
          </a:p>
        </p:txBody>
      </p:sp>
      <p:sp>
        <p:nvSpPr>
          <p:cNvPr id="232450" name="Rectangle 2"/>
          <p:cNvSpPr>
            <a:spLocks noGrp="1" noChangeArrowheads="1"/>
          </p:cNvSpPr>
          <p:nvPr>
            <p:ph type="title"/>
          </p:nvPr>
        </p:nvSpPr>
        <p:spPr>
          <a:xfrm>
            <a:off x="152400" y="-25400"/>
            <a:ext cx="8839200" cy="381000"/>
          </a:xfrm>
        </p:spPr>
        <p:txBody>
          <a:bodyPr/>
          <a:lstStyle/>
          <a:p>
            <a:r>
              <a:rPr lang="en-US" sz="2800"/>
              <a:t>Interfacing I/O Ports</a:t>
            </a:r>
          </a:p>
        </p:txBody>
      </p:sp>
      <p:sp>
        <p:nvSpPr>
          <p:cNvPr id="232451" name="Rectangle 3"/>
          <p:cNvSpPr>
            <a:spLocks noGrp="1" noChangeArrowheads="1"/>
          </p:cNvSpPr>
          <p:nvPr>
            <p:ph type="body" idx="1"/>
          </p:nvPr>
        </p:nvSpPr>
        <p:spPr>
          <a:xfrm>
            <a:off x="152400" y="381000"/>
            <a:ext cx="8839200" cy="6248400"/>
          </a:xfrm>
        </p:spPr>
        <p:txBody>
          <a:bodyPr/>
          <a:lstStyle/>
          <a:p>
            <a:pPr marL="660400" indent="-660400">
              <a:lnSpc>
                <a:spcPct val="80000"/>
              </a:lnSpc>
            </a:pPr>
            <a:r>
              <a:rPr lang="en-US" sz="2400" b="1"/>
              <a:t>Methods of interfacing I/O devices:</a:t>
            </a:r>
          </a:p>
          <a:p>
            <a:pPr marL="1035050" lvl="1" indent="-577850">
              <a:lnSpc>
                <a:spcPct val="80000"/>
              </a:lnSpc>
            </a:pPr>
            <a:r>
              <a:rPr lang="en-US" sz="2000"/>
              <a:t>There are two methods of interfacing general I/O devices</a:t>
            </a:r>
          </a:p>
          <a:p>
            <a:pPr marL="1409700" lvl="2" indent="-495300">
              <a:lnSpc>
                <a:spcPct val="80000"/>
              </a:lnSpc>
            </a:pPr>
            <a:r>
              <a:rPr lang="en-US" sz="1800"/>
              <a:t>I/O mapped and</a:t>
            </a:r>
          </a:p>
          <a:p>
            <a:pPr marL="1409700" lvl="2" indent="-495300">
              <a:lnSpc>
                <a:spcPct val="80000"/>
              </a:lnSpc>
            </a:pPr>
            <a:r>
              <a:rPr lang="en-US" sz="1800"/>
              <a:t>Memory mapped.</a:t>
            </a:r>
          </a:p>
          <a:p>
            <a:pPr marL="660400" indent="-660400">
              <a:lnSpc>
                <a:spcPct val="80000"/>
              </a:lnSpc>
            </a:pPr>
            <a:r>
              <a:rPr lang="en-US" sz="2400"/>
              <a:t>In I/O mapped interfacings the devices are viewed as distinct I/O devices and are addressed accordingly. </a:t>
            </a:r>
          </a:p>
          <a:p>
            <a:pPr marL="660400" indent="-660400">
              <a:lnSpc>
                <a:spcPct val="80000"/>
              </a:lnSpc>
            </a:pPr>
            <a:r>
              <a:rPr lang="en-US" sz="2400"/>
              <a:t>While in memory mapped – scheme, the devices are viewed as memory locations and addressed likewise. </a:t>
            </a:r>
          </a:p>
          <a:p>
            <a:pPr marL="660400" indent="-660400">
              <a:lnSpc>
                <a:spcPct val="80000"/>
              </a:lnSpc>
            </a:pPr>
            <a:r>
              <a:rPr lang="en-US" sz="2400"/>
              <a:t>The I/O mapped scheme may be used at most 16 address lines A0 – A15 or even 8 address lines for the address decoding. </a:t>
            </a:r>
          </a:p>
          <a:p>
            <a:pPr marL="660400" indent="-660400">
              <a:lnSpc>
                <a:spcPct val="80000"/>
              </a:lnSpc>
            </a:pPr>
            <a:r>
              <a:rPr lang="en-US" sz="2400"/>
              <a:t>Thus unused higher order address lines are logic zero, while addressing the device.</a:t>
            </a:r>
          </a:p>
          <a:p>
            <a:pPr marL="660400" indent="-660400">
              <a:lnSpc>
                <a:spcPct val="80000"/>
              </a:lnSpc>
            </a:pPr>
            <a:r>
              <a:rPr lang="en-US" sz="2400"/>
              <a:t>An I/O mapped device requires the use of IN and OUT instructions for accessing them. </a:t>
            </a:r>
          </a:p>
          <a:p>
            <a:pPr marL="660400" indent="-660400">
              <a:lnSpc>
                <a:spcPct val="80000"/>
              </a:lnSpc>
            </a:pPr>
            <a:r>
              <a:rPr lang="en-US" sz="2400"/>
              <a:t>In case of 8086, a maximum of 64 K input and 64 K byte output devices or 32k input and 32K word devices can be interfaced. </a:t>
            </a:r>
          </a:p>
          <a:p>
            <a:pPr marL="660400" indent="-660400">
              <a:lnSpc>
                <a:spcPct val="80000"/>
              </a:lnSpc>
            </a:pPr>
            <a:r>
              <a:rPr lang="en-US" sz="2400"/>
              <a:t>The IOWR (bar) and IORD (bar) signals are used for I/O mapped interfacing.</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DD3E30F7-AA89-4ABC-AB7E-F3795B8569E4}" type="slidenum">
              <a:rPr lang="en-US"/>
              <a:pPr/>
              <a:t>32</a:t>
            </a:fld>
            <a:endParaRPr lang="en-US"/>
          </a:p>
        </p:txBody>
      </p:sp>
      <p:sp>
        <p:nvSpPr>
          <p:cNvPr id="233474" name="Rectangle 2"/>
          <p:cNvSpPr>
            <a:spLocks noGrp="1" noChangeArrowheads="1"/>
          </p:cNvSpPr>
          <p:nvPr>
            <p:ph type="title"/>
          </p:nvPr>
        </p:nvSpPr>
        <p:spPr/>
        <p:txBody>
          <a:bodyPr/>
          <a:lstStyle/>
          <a:p>
            <a:r>
              <a:rPr lang="en-US" sz="3200"/>
              <a:t>Interfacing I/O Ports</a:t>
            </a:r>
          </a:p>
        </p:txBody>
      </p:sp>
      <p:sp>
        <p:nvSpPr>
          <p:cNvPr id="233475" name="Rectangle 3"/>
          <p:cNvSpPr>
            <a:spLocks noGrp="1" noChangeArrowheads="1"/>
          </p:cNvSpPr>
          <p:nvPr>
            <p:ph type="body" idx="1"/>
          </p:nvPr>
        </p:nvSpPr>
        <p:spPr/>
        <p:txBody>
          <a:bodyPr/>
          <a:lstStyle/>
          <a:p>
            <a:r>
              <a:rPr lang="en-US" sz="2800"/>
              <a:t>In case of the 8086 systems, the memory – mapped method is seldom used. </a:t>
            </a:r>
          </a:p>
          <a:p>
            <a:r>
              <a:rPr lang="en-US" sz="2800"/>
              <a:t>Hence all the peripheral devices in most of the practical systems are essentially I/O mapped devices. </a:t>
            </a:r>
          </a:p>
          <a:p>
            <a:r>
              <a:rPr lang="en-US" sz="2800"/>
              <a:t>8086 has a 16 bit data bus, hence interfacing of 8 bit devices with 8086 need special consideration. </a:t>
            </a:r>
          </a:p>
          <a:p>
            <a:r>
              <a:rPr lang="en-US" sz="2800"/>
              <a:t>Usually, 8 bit I/O devices are interfaced with lower order data bus of 8086, i.e. D0 – D7. </a:t>
            </a:r>
          </a:p>
          <a:p>
            <a:r>
              <a:rPr lang="en-US" sz="2800"/>
              <a:t>The 16 bit devices are interfaced directly with the 16 bit data bus, using A0 and BHE bar pins of 8086.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32A7398-1D09-44F0-A5B6-1EAE7CD40126}" type="slidenum">
              <a:rPr lang="en-US"/>
              <a:pPr/>
              <a:t>33</a:t>
            </a:fld>
            <a:endParaRPr lang="en-US"/>
          </a:p>
        </p:txBody>
      </p:sp>
      <p:sp>
        <p:nvSpPr>
          <p:cNvPr id="237570" name="Rectangle 2"/>
          <p:cNvSpPr>
            <a:spLocks noGrp="1" noChangeArrowheads="1"/>
          </p:cNvSpPr>
          <p:nvPr>
            <p:ph type="title"/>
          </p:nvPr>
        </p:nvSpPr>
        <p:spPr/>
        <p:txBody>
          <a:bodyPr/>
          <a:lstStyle/>
          <a:p>
            <a:r>
              <a:rPr lang="en-US" sz="3600"/>
              <a:t>Interfacing I/O Ports</a:t>
            </a:r>
          </a:p>
        </p:txBody>
      </p:sp>
      <p:sp>
        <p:nvSpPr>
          <p:cNvPr id="237571" name="Rectangle 3"/>
          <p:cNvSpPr>
            <a:spLocks noGrp="1" noChangeArrowheads="1"/>
          </p:cNvSpPr>
          <p:nvPr>
            <p:ph type="body" idx="1"/>
          </p:nvPr>
        </p:nvSpPr>
        <p:spPr>
          <a:xfrm>
            <a:off x="152400" y="838200"/>
            <a:ext cx="8839200" cy="1219200"/>
          </a:xfrm>
        </p:spPr>
        <p:txBody>
          <a:bodyPr/>
          <a:lstStyle/>
          <a:p>
            <a:pPr>
              <a:lnSpc>
                <a:spcPct val="90000"/>
              </a:lnSpc>
            </a:pPr>
            <a:r>
              <a:rPr lang="en-US" sz="2400"/>
              <a:t>For interfacing output ports generally Latches are used while for input ports, buffers are used.</a:t>
            </a:r>
          </a:p>
          <a:p>
            <a:pPr>
              <a:lnSpc>
                <a:spcPct val="90000"/>
              </a:lnSpc>
            </a:pPr>
            <a:r>
              <a:rPr lang="en-US" sz="2400"/>
              <a:t>Most typically used latch and buffer are 74373 and 74245.</a:t>
            </a:r>
          </a:p>
        </p:txBody>
      </p:sp>
      <p:pic>
        <p:nvPicPr>
          <p:cNvPr id="237572" name="Picture 4"/>
          <p:cNvPicPr>
            <a:picLocks noChangeAspect="1" noChangeArrowheads="1"/>
          </p:cNvPicPr>
          <p:nvPr/>
        </p:nvPicPr>
        <p:blipFill>
          <a:blip r:embed="rId2"/>
          <a:srcRect/>
          <a:stretch>
            <a:fillRect/>
          </a:stretch>
        </p:blipFill>
        <p:spPr bwMode="auto">
          <a:xfrm>
            <a:off x="762000" y="2362200"/>
            <a:ext cx="7467600" cy="3946525"/>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E4E1C53-93A4-441D-9B31-C987DD0D1AFC}" type="slidenum">
              <a:rPr lang="en-US"/>
              <a:pPr/>
              <a:t>34</a:t>
            </a:fld>
            <a:endParaRPr lang="en-US"/>
          </a:p>
        </p:txBody>
      </p:sp>
      <p:sp>
        <p:nvSpPr>
          <p:cNvPr id="234498" name="Rectangle 2"/>
          <p:cNvSpPr>
            <a:spLocks noGrp="1" noChangeArrowheads="1"/>
          </p:cNvSpPr>
          <p:nvPr>
            <p:ph type="title"/>
          </p:nvPr>
        </p:nvSpPr>
        <p:spPr/>
        <p:txBody>
          <a:bodyPr/>
          <a:lstStyle/>
          <a:p>
            <a:r>
              <a:rPr lang="en-US" sz="3200"/>
              <a:t>Interfacing I/O Ports</a:t>
            </a:r>
          </a:p>
        </p:txBody>
      </p:sp>
      <p:sp>
        <p:nvSpPr>
          <p:cNvPr id="234499" name="Rectangle 3"/>
          <p:cNvSpPr>
            <a:spLocks noGrp="1" noChangeArrowheads="1"/>
          </p:cNvSpPr>
          <p:nvPr>
            <p:ph type="body" idx="1"/>
          </p:nvPr>
        </p:nvSpPr>
        <p:spPr/>
        <p:txBody>
          <a:bodyPr/>
          <a:lstStyle/>
          <a:p>
            <a:r>
              <a:rPr lang="en-US" sz="2400" b="1"/>
              <a:t>Problem:</a:t>
            </a:r>
            <a:r>
              <a:rPr lang="en-US" sz="2400"/>
              <a:t> Interface an input port 74LS245 to read the status of switches SW1 to SW8. The switches, when shorted, input a ‘1’ else input a ‘0’ to the microprocessor system. Store the status in register BL. The address of the port is 0740H.</a:t>
            </a:r>
          </a:p>
          <a:p>
            <a:endParaRPr lang="en-US" sz="2400"/>
          </a:p>
          <a:p>
            <a:r>
              <a:rPr lang="en-US" sz="2400"/>
              <a:t>ALP for above problem is:-</a:t>
            </a:r>
          </a:p>
        </p:txBody>
      </p:sp>
      <p:pic>
        <p:nvPicPr>
          <p:cNvPr id="234500" name="Picture 4"/>
          <p:cNvPicPr>
            <a:picLocks noChangeAspect="1" noChangeArrowheads="1"/>
          </p:cNvPicPr>
          <p:nvPr/>
        </p:nvPicPr>
        <p:blipFill>
          <a:blip r:embed="rId2"/>
          <a:srcRect/>
          <a:stretch>
            <a:fillRect/>
          </a:stretch>
        </p:blipFill>
        <p:spPr bwMode="auto">
          <a:xfrm>
            <a:off x="1371600" y="4038600"/>
            <a:ext cx="5638800" cy="1239838"/>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121607E-9068-4860-AE8A-4449C675FE97}" type="slidenum">
              <a:rPr lang="en-US"/>
              <a:pPr/>
              <a:t>35</a:t>
            </a:fld>
            <a:endParaRPr lang="en-US"/>
          </a:p>
        </p:txBody>
      </p:sp>
      <p:sp>
        <p:nvSpPr>
          <p:cNvPr id="238594" name="Rectangle 2"/>
          <p:cNvSpPr>
            <a:spLocks noGrp="1" noChangeArrowheads="1"/>
          </p:cNvSpPr>
          <p:nvPr>
            <p:ph type="title"/>
          </p:nvPr>
        </p:nvSpPr>
        <p:spPr/>
        <p:txBody>
          <a:bodyPr/>
          <a:lstStyle/>
          <a:p>
            <a:r>
              <a:rPr lang="en-US" sz="3600"/>
              <a:t>Interfacing I/O Ports</a:t>
            </a:r>
          </a:p>
        </p:txBody>
      </p:sp>
      <p:pic>
        <p:nvPicPr>
          <p:cNvPr id="238595"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43F2072-F7E0-4041-A6E8-00EE6F96A136}" type="slidenum">
              <a:rPr lang="en-US"/>
              <a:pPr/>
              <a:t>36</a:t>
            </a:fld>
            <a:endParaRPr lang="en-US"/>
          </a:p>
        </p:txBody>
      </p:sp>
      <p:sp>
        <p:nvSpPr>
          <p:cNvPr id="239618" name="Rectangle 2"/>
          <p:cNvSpPr>
            <a:spLocks noGrp="1" noChangeArrowheads="1"/>
          </p:cNvSpPr>
          <p:nvPr>
            <p:ph type="title"/>
          </p:nvPr>
        </p:nvSpPr>
        <p:spPr/>
        <p:txBody>
          <a:bodyPr/>
          <a:lstStyle/>
          <a:p>
            <a:r>
              <a:rPr lang="en-US" sz="3600"/>
              <a:t>Interfacing I/O Ports</a:t>
            </a:r>
          </a:p>
        </p:txBody>
      </p:sp>
      <p:sp>
        <p:nvSpPr>
          <p:cNvPr id="239619" name="Rectangle 3"/>
          <p:cNvSpPr>
            <a:spLocks noGrp="1" noChangeArrowheads="1"/>
          </p:cNvSpPr>
          <p:nvPr>
            <p:ph type="body" idx="1"/>
          </p:nvPr>
        </p:nvSpPr>
        <p:spPr>
          <a:xfrm>
            <a:off x="152400" y="838200"/>
            <a:ext cx="8839200" cy="2286000"/>
          </a:xfrm>
        </p:spPr>
        <p:txBody>
          <a:bodyPr/>
          <a:lstStyle/>
          <a:p>
            <a:r>
              <a:rPr lang="en-US" sz="2000" b="1" dirty="0"/>
              <a:t>Problem:</a:t>
            </a:r>
            <a:r>
              <a:rPr lang="en-US" sz="2000" dirty="0"/>
              <a:t> Design an interface of an input port 74LS245 to read the status of switches SW1 to SW8 (as in the previous problem), and an output port 74LS373 with 8086. Display the number of a key that is pressed, i.e. from 1 to 8 on a 7 – segment display with help of the output port. Write an ALP for this task, assume that only one key is pressed at a time. Draw the schematic of the required hardware. The input port address is </a:t>
            </a:r>
            <a:r>
              <a:rPr lang="en-US" sz="2000" dirty="0" smtClean="0"/>
              <a:t>0008H </a:t>
            </a:r>
            <a:r>
              <a:rPr lang="en-US" sz="2000" dirty="0"/>
              <a:t>and the output address is 0000AH.</a:t>
            </a:r>
          </a:p>
        </p:txBody>
      </p:sp>
      <p:pic>
        <p:nvPicPr>
          <p:cNvPr id="239620" name="Picture 4"/>
          <p:cNvPicPr>
            <a:picLocks noChangeAspect="1" noChangeArrowheads="1"/>
          </p:cNvPicPr>
          <p:nvPr/>
        </p:nvPicPr>
        <p:blipFill>
          <a:blip r:embed="rId2"/>
          <a:srcRect/>
          <a:stretch>
            <a:fillRect/>
          </a:stretch>
        </p:blipFill>
        <p:spPr bwMode="auto">
          <a:xfrm>
            <a:off x="1447800" y="3124200"/>
            <a:ext cx="5791200" cy="3122613"/>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0FBDE37-0B3E-4842-8E64-7D7746D8FECC}" type="slidenum">
              <a:rPr lang="en-US"/>
              <a:pPr/>
              <a:t>37</a:t>
            </a:fld>
            <a:endParaRPr lang="en-US"/>
          </a:p>
        </p:txBody>
      </p:sp>
      <p:sp>
        <p:nvSpPr>
          <p:cNvPr id="240642" name="Rectangle 2"/>
          <p:cNvSpPr>
            <a:spLocks noGrp="1" noChangeArrowheads="1"/>
          </p:cNvSpPr>
          <p:nvPr>
            <p:ph type="title"/>
          </p:nvPr>
        </p:nvSpPr>
        <p:spPr/>
        <p:txBody>
          <a:bodyPr/>
          <a:lstStyle/>
          <a:p>
            <a:r>
              <a:rPr lang="en-US" sz="3600"/>
              <a:t>Interfacing I/O Ports</a:t>
            </a:r>
          </a:p>
        </p:txBody>
      </p:sp>
      <p:pic>
        <p:nvPicPr>
          <p:cNvPr id="240643"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9733EC5-5548-4803-B5A7-561AF4A31AD8}" type="slidenum">
              <a:rPr lang="en-US"/>
              <a:pPr/>
              <a:t>38</a:t>
            </a:fld>
            <a:endParaRPr lang="en-US"/>
          </a:p>
        </p:txBody>
      </p:sp>
      <p:sp>
        <p:nvSpPr>
          <p:cNvPr id="241666" name="Rectangle 2"/>
          <p:cNvSpPr>
            <a:spLocks noGrp="1" noChangeArrowheads="1"/>
          </p:cNvSpPr>
          <p:nvPr>
            <p:ph type="title"/>
          </p:nvPr>
        </p:nvSpPr>
        <p:spPr/>
        <p:txBody>
          <a:bodyPr/>
          <a:lstStyle/>
          <a:p>
            <a:r>
              <a:rPr lang="en-US" sz="3600"/>
              <a:t>Interfacing I/O Ports</a:t>
            </a:r>
          </a:p>
        </p:txBody>
      </p:sp>
      <p:sp>
        <p:nvSpPr>
          <p:cNvPr id="241667" name="Rectangle 3"/>
          <p:cNvSpPr>
            <a:spLocks noGrp="1" noChangeArrowheads="1"/>
          </p:cNvSpPr>
          <p:nvPr>
            <p:ph type="body" idx="1"/>
          </p:nvPr>
        </p:nvSpPr>
        <p:spPr/>
        <p:txBody>
          <a:bodyPr/>
          <a:lstStyle/>
          <a:p>
            <a:r>
              <a:rPr lang="en-US" sz="2400" b="1"/>
              <a:t>Problem:</a:t>
            </a:r>
            <a:r>
              <a:rPr lang="en-US" sz="2400"/>
              <a:t> Using 74LS373 output ports and 7 –segment displays, design a seconds counter that counts from 0 to 9. Draw the suitable hardware schematic and write an ALP for this solution. Assume that a delay of 1 sec is available as a subroutine. Select the port  address suitably.</a:t>
            </a:r>
          </a:p>
        </p:txBody>
      </p:sp>
      <p:pic>
        <p:nvPicPr>
          <p:cNvPr id="241668" name="Picture 4"/>
          <p:cNvPicPr>
            <a:picLocks noChangeAspect="1" noChangeArrowheads="1"/>
          </p:cNvPicPr>
          <p:nvPr/>
        </p:nvPicPr>
        <p:blipFill>
          <a:blip r:embed="rId2"/>
          <a:srcRect/>
          <a:stretch>
            <a:fillRect/>
          </a:stretch>
        </p:blipFill>
        <p:spPr bwMode="auto">
          <a:xfrm>
            <a:off x="609600" y="2971800"/>
            <a:ext cx="6019800" cy="24590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A58B02D-F617-4279-A1C6-D4D206C2400C}" type="slidenum">
              <a:rPr lang="en-US"/>
              <a:pPr/>
              <a:t>39</a:t>
            </a:fld>
            <a:endParaRPr lang="en-US"/>
          </a:p>
        </p:txBody>
      </p:sp>
      <p:sp>
        <p:nvSpPr>
          <p:cNvPr id="242690" name="Rectangle 2"/>
          <p:cNvSpPr>
            <a:spLocks noGrp="1" noChangeArrowheads="1"/>
          </p:cNvSpPr>
          <p:nvPr>
            <p:ph type="title"/>
          </p:nvPr>
        </p:nvSpPr>
        <p:spPr/>
        <p:txBody>
          <a:bodyPr/>
          <a:lstStyle/>
          <a:p>
            <a:r>
              <a:rPr lang="en-US" sz="3600"/>
              <a:t>Interfacing I/O Ports</a:t>
            </a:r>
          </a:p>
        </p:txBody>
      </p:sp>
      <p:pic>
        <p:nvPicPr>
          <p:cNvPr id="242691"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6D4D7D4-81C0-4B00-ADE6-193E26C930BB}" type="slidenum">
              <a:rPr lang="en-US"/>
              <a:pPr/>
              <a:t>4</a:t>
            </a:fld>
            <a:endParaRPr lang="en-US"/>
          </a:p>
        </p:txBody>
      </p:sp>
      <p:sp>
        <p:nvSpPr>
          <p:cNvPr id="152578" name="Rectangle 2"/>
          <p:cNvSpPr>
            <a:spLocks noGrp="1" noChangeArrowheads="1"/>
          </p:cNvSpPr>
          <p:nvPr>
            <p:ph type="title"/>
          </p:nvPr>
        </p:nvSpPr>
        <p:spPr/>
        <p:txBody>
          <a:bodyPr/>
          <a:lstStyle/>
          <a:p>
            <a:r>
              <a:rPr lang="en-US" b="1"/>
              <a:t>Semiconductor Memory Interfacing</a:t>
            </a:r>
          </a:p>
        </p:txBody>
      </p:sp>
      <p:sp>
        <p:nvSpPr>
          <p:cNvPr id="152579" name="Rectangle 3"/>
          <p:cNvSpPr>
            <a:spLocks noGrp="1" noChangeArrowheads="1"/>
          </p:cNvSpPr>
          <p:nvPr>
            <p:ph type="body" idx="1"/>
          </p:nvPr>
        </p:nvSpPr>
        <p:spPr/>
        <p:txBody>
          <a:bodyPr/>
          <a:lstStyle/>
          <a:p>
            <a:pPr marL="533400" indent="-533400">
              <a:lnSpc>
                <a:spcPct val="80000"/>
              </a:lnSpc>
            </a:pPr>
            <a:r>
              <a:rPr lang="en-US" sz="2800"/>
              <a:t>The general procedure of static memory interfacing with 8086 is briefly described as follows</a:t>
            </a:r>
          </a:p>
          <a:p>
            <a:pPr marL="914400" lvl="1" indent="-457200">
              <a:lnSpc>
                <a:spcPct val="80000"/>
              </a:lnSpc>
            </a:pPr>
            <a:r>
              <a:rPr lang="en-US" sz="2400"/>
              <a:t>Arrange the available memory chips so as to obtain 16 bit data bus width. </a:t>
            </a:r>
          </a:p>
          <a:p>
            <a:pPr marL="914400" lvl="1" indent="-457200">
              <a:lnSpc>
                <a:spcPct val="80000"/>
              </a:lnSpc>
            </a:pPr>
            <a:r>
              <a:rPr lang="en-US" sz="2400"/>
              <a:t>The upper 8 bit bank is called ‘odd address memory bank’ and the lower 8 bit bank is called ‘even address memory bank’.</a:t>
            </a:r>
          </a:p>
          <a:p>
            <a:pPr marL="914400" lvl="1" indent="-457200">
              <a:lnSpc>
                <a:spcPct val="80000"/>
              </a:lnSpc>
            </a:pPr>
            <a:r>
              <a:rPr lang="en-US" sz="2400"/>
              <a:t>Connect available memory address lines of memory chips with those of the microprocessor and also connect the 16 bit data bus of the memory bank with that of the microprocessor 8086.</a:t>
            </a:r>
          </a:p>
          <a:p>
            <a:pPr marL="914400" lvl="1" indent="-457200">
              <a:lnSpc>
                <a:spcPct val="80000"/>
              </a:lnSpc>
            </a:pPr>
            <a:r>
              <a:rPr lang="en-US" sz="2400"/>
              <a:t>The remaining address lines of the microprocessor, BHE (bar) and A0 are used for decoding the required chip select signals for the odd and even memory banks. The CS bar memory is derived from the O/P of the decoding circuit.</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C902B7C-92AE-4725-B61E-A32F1641FC04}" type="slidenum">
              <a:rPr lang="en-US"/>
              <a:pPr/>
              <a:t>40</a:t>
            </a:fld>
            <a:endParaRPr lang="en-US"/>
          </a:p>
        </p:txBody>
      </p:sp>
      <p:sp>
        <p:nvSpPr>
          <p:cNvPr id="243714" name="Rectangle 2"/>
          <p:cNvSpPr>
            <a:spLocks noGrp="1" noChangeArrowheads="1"/>
          </p:cNvSpPr>
          <p:nvPr>
            <p:ph type="title"/>
          </p:nvPr>
        </p:nvSpPr>
        <p:spPr/>
        <p:txBody>
          <a:bodyPr/>
          <a:lstStyle/>
          <a:p>
            <a:r>
              <a:rPr lang="en-US" sz="3600"/>
              <a:t>Interfacing I/O Ports</a:t>
            </a:r>
          </a:p>
        </p:txBody>
      </p:sp>
      <p:sp>
        <p:nvSpPr>
          <p:cNvPr id="243715" name="Rectangle 3"/>
          <p:cNvSpPr>
            <a:spLocks noGrp="1" noChangeArrowheads="1"/>
          </p:cNvSpPr>
          <p:nvPr>
            <p:ph type="body" idx="1"/>
          </p:nvPr>
        </p:nvSpPr>
        <p:spPr/>
        <p:txBody>
          <a:bodyPr/>
          <a:lstStyle/>
          <a:p>
            <a:r>
              <a:rPr lang="en-US" sz="2400" b="1"/>
              <a:t>Problem:</a:t>
            </a:r>
            <a:r>
              <a:rPr lang="en-US" sz="2400"/>
              <a:t> Draw a schematic hardware circuit for interfacing five, 7 – segment displays (common cathode) with 8086 using output ports. Displays numbers 1 to 5 on them continuously. The 7 – segment codes are stored in a look up table serially at the address 2000:0000 H onwards starting from code for 1.</a:t>
            </a:r>
          </a:p>
        </p:txBody>
      </p:sp>
      <p:pic>
        <p:nvPicPr>
          <p:cNvPr id="243716" name="Picture 4"/>
          <p:cNvPicPr>
            <a:picLocks noChangeAspect="1" noChangeArrowheads="1"/>
          </p:cNvPicPr>
          <p:nvPr/>
        </p:nvPicPr>
        <p:blipFill>
          <a:blip r:embed="rId2"/>
          <a:srcRect/>
          <a:stretch>
            <a:fillRect/>
          </a:stretch>
        </p:blipFill>
        <p:spPr bwMode="auto">
          <a:xfrm>
            <a:off x="2057400" y="3200400"/>
            <a:ext cx="5091113" cy="3097213"/>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5D58CA3-A264-4D77-BA08-A69BC4BCB588}" type="slidenum">
              <a:rPr lang="en-US"/>
              <a:pPr/>
              <a:t>41</a:t>
            </a:fld>
            <a:endParaRPr lang="en-US"/>
          </a:p>
        </p:txBody>
      </p:sp>
      <p:sp>
        <p:nvSpPr>
          <p:cNvPr id="244738" name="Rectangle 2"/>
          <p:cNvSpPr>
            <a:spLocks noGrp="1" noChangeArrowheads="1"/>
          </p:cNvSpPr>
          <p:nvPr>
            <p:ph type="title"/>
          </p:nvPr>
        </p:nvSpPr>
        <p:spPr/>
        <p:txBody>
          <a:bodyPr/>
          <a:lstStyle/>
          <a:p>
            <a:r>
              <a:rPr lang="en-US" sz="3600"/>
              <a:t>Interfacing I/O Ports</a:t>
            </a:r>
          </a:p>
        </p:txBody>
      </p:sp>
      <p:pic>
        <p:nvPicPr>
          <p:cNvPr id="244739"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81798C4-2B8E-4E94-9FBF-2562C39170FE}" type="slidenum">
              <a:rPr lang="en-US"/>
              <a:pPr/>
              <a:t>42</a:t>
            </a:fld>
            <a:endParaRPr lang="en-US"/>
          </a:p>
        </p:txBody>
      </p:sp>
      <p:sp>
        <p:nvSpPr>
          <p:cNvPr id="245762" name="Rectangle 2"/>
          <p:cNvSpPr>
            <a:spLocks noGrp="1" noChangeArrowheads="1"/>
          </p:cNvSpPr>
          <p:nvPr>
            <p:ph type="title"/>
          </p:nvPr>
        </p:nvSpPr>
        <p:spPr/>
        <p:txBody>
          <a:bodyPr/>
          <a:lstStyle/>
          <a:p>
            <a:r>
              <a:rPr lang="en-US" sz="3600"/>
              <a:t>Interfacing I/O Ports</a:t>
            </a:r>
          </a:p>
        </p:txBody>
      </p:sp>
      <p:pic>
        <p:nvPicPr>
          <p:cNvPr id="245763"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AD81833-5FF4-414F-B0F5-F0B1540E1BD1}" type="slidenum">
              <a:rPr lang="en-US"/>
              <a:pPr/>
              <a:t>43</a:t>
            </a:fld>
            <a:endParaRPr lang="en-US"/>
          </a:p>
        </p:txBody>
      </p:sp>
      <p:sp>
        <p:nvSpPr>
          <p:cNvPr id="246786" name="Rectangle 2"/>
          <p:cNvSpPr>
            <a:spLocks noGrp="1" noChangeArrowheads="1"/>
          </p:cNvSpPr>
          <p:nvPr>
            <p:ph type="title"/>
          </p:nvPr>
        </p:nvSpPr>
        <p:spPr/>
        <p:txBody>
          <a:bodyPr/>
          <a:lstStyle/>
          <a:p>
            <a:r>
              <a:rPr lang="en-US" sz="3600"/>
              <a:t>Interfacing I/O Ports</a:t>
            </a:r>
          </a:p>
        </p:txBody>
      </p:sp>
      <p:sp>
        <p:nvSpPr>
          <p:cNvPr id="246787" name="Rectangle 3"/>
          <p:cNvSpPr>
            <a:spLocks noGrp="1" noChangeArrowheads="1"/>
          </p:cNvSpPr>
          <p:nvPr>
            <p:ph type="body" idx="1"/>
          </p:nvPr>
        </p:nvSpPr>
        <p:spPr>
          <a:xfrm>
            <a:off x="152400" y="838200"/>
            <a:ext cx="8839200" cy="457200"/>
          </a:xfrm>
        </p:spPr>
        <p:txBody>
          <a:bodyPr/>
          <a:lstStyle/>
          <a:p>
            <a:pPr>
              <a:lnSpc>
                <a:spcPct val="80000"/>
              </a:lnSpc>
            </a:pPr>
            <a:r>
              <a:rPr lang="en-US" sz="2800"/>
              <a:t>For interfacing of 16-bit output port we have:-</a:t>
            </a:r>
          </a:p>
        </p:txBody>
      </p:sp>
      <p:pic>
        <p:nvPicPr>
          <p:cNvPr id="246788" name="Picture 4"/>
          <p:cNvPicPr>
            <a:picLocks noChangeAspect="1" noChangeArrowheads="1"/>
          </p:cNvPicPr>
          <p:nvPr/>
        </p:nvPicPr>
        <p:blipFill>
          <a:blip r:embed="rId2"/>
          <a:srcRect/>
          <a:stretch>
            <a:fillRect/>
          </a:stretch>
        </p:blipFill>
        <p:spPr bwMode="auto">
          <a:xfrm>
            <a:off x="762000" y="1828800"/>
            <a:ext cx="7185025" cy="3876675"/>
          </a:xfrm>
          <a:prstGeom prst="rect">
            <a:avLst/>
          </a:prstGeom>
          <a:noFill/>
          <a:ln w="9525">
            <a:noFill/>
            <a:miter lim="800000"/>
            <a:headEnd/>
            <a:tailEnd/>
          </a:ln>
          <a:effec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4C82F91-BA72-4C32-9BE2-34DB73165C5F}" type="slidenum">
              <a:rPr lang="en-US"/>
              <a:pPr/>
              <a:t>44</a:t>
            </a:fld>
            <a:endParaRPr lang="en-US"/>
          </a:p>
        </p:txBody>
      </p:sp>
      <p:sp>
        <p:nvSpPr>
          <p:cNvPr id="247810" name="Rectangle 2"/>
          <p:cNvSpPr>
            <a:spLocks noGrp="1" noChangeArrowheads="1"/>
          </p:cNvSpPr>
          <p:nvPr>
            <p:ph type="title"/>
          </p:nvPr>
        </p:nvSpPr>
        <p:spPr>
          <a:xfrm>
            <a:off x="152400" y="-76200"/>
            <a:ext cx="8839200" cy="685800"/>
          </a:xfrm>
        </p:spPr>
        <p:txBody>
          <a:bodyPr/>
          <a:lstStyle/>
          <a:p>
            <a:r>
              <a:rPr lang="en-US" sz="3200"/>
              <a:t>PIO 8255: Programmable Input- Output Port</a:t>
            </a:r>
          </a:p>
        </p:txBody>
      </p:sp>
      <p:sp>
        <p:nvSpPr>
          <p:cNvPr id="247811" name="Rectangle 3"/>
          <p:cNvSpPr>
            <a:spLocks noGrp="1" noChangeArrowheads="1"/>
          </p:cNvSpPr>
          <p:nvPr>
            <p:ph type="body" idx="1"/>
          </p:nvPr>
        </p:nvSpPr>
        <p:spPr>
          <a:xfrm>
            <a:off x="152400" y="609600"/>
            <a:ext cx="8839200" cy="5562600"/>
          </a:xfrm>
        </p:spPr>
        <p:txBody>
          <a:bodyPr/>
          <a:lstStyle/>
          <a:p>
            <a:pPr>
              <a:lnSpc>
                <a:spcPct val="80000"/>
              </a:lnSpc>
            </a:pPr>
            <a:r>
              <a:rPr lang="en-US" sz="2400"/>
              <a:t>The parallel input – output port chip 8255 is also known as programmable peripheral input – output port. </a:t>
            </a:r>
          </a:p>
          <a:p>
            <a:pPr>
              <a:lnSpc>
                <a:spcPct val="80000"/>
              </a:lnSpc>
            </a:pPr>
            <a:r>
              <a:rPr lang="en-US" sz="2400"/>
              <a:t>The Intel’s8255 is designed for use with Intel’s 8 bit, 16 bit and higher capability microprocessors. </a:t>
            </a:r>
          </a:p>
          <a:p>
            <a:pPr>
              <a:lnSpc>
                <a:spcPct val="80000"/>
              </a:lnSpc>
            </a:pPr>
            <a:r>
              <a:rPr lang="en-US" sz="2400"/>
              <a:t>It has 24 input/ output lines which may be individually programmed in two groups of twelve lines each, or three groups of 8 lines. </a:t>
            </a:r>
          </a:p>
          <a:p>
            <a:pPr>
              <a:lnSpc>
                <a:spcPct val="80000"/>
              </a:lnSpc>
            </a:pPr>
            <a:r>
              <a:rPr lang="en-US" sz="2400"/>
              <a:t>The two groups of I/O pins named as Group A and Group B each of these two groups contain  a subgroup of eight I/O lines called 8 bit port and another sub group of four I/O lines or a 4 bit port. </a:t>
            </a:r>
          </a:p>
          <a:p>
            <a:pPr>
              <a:lnSpc>
                <a:spcPct val="80000"/>
              </a:lnSpc>
            </a:pPr>
            <a:r>
              <a:rPr lang="en-US" sz="2400"/>
              <a:t>Thus Group A contains an 8 bit port A along with a 4 bit port, C upper. </a:t>
            </a:r>
          </a:p>
          <a:p>
            <a:pPr>
              <a:lnSpc>
                <a:spcPct val="80000"/>
              </a:lnSpc>
            </a:pPr>
            <a:r>
              <a:rPr lang="en-US" sz="2400"/>
              <a:t>The port A lines are identified by symbols PA0 – PA7 while the port C lines are identified as PC4 – PC7. </a:t>
            </a:r>
          </a:p>
          <a:p>
            <a:pPr>
              <a:lnSpc>
                <a:spcPct val="80000"/>
              </a:lnSpc>
            </a:pPr>
            <a:r>
              <a:rPr lang="en-US" sz="2400"/>
              <a:t>Similarly Group  B contains an 8 bit port B, containing lines PB0- PB7 and a 4 bit port C with lower bits PC0 –PC3. </a:t>
            </a:r>
          </a:p>
          <a:p>
            <a:pPr>
              <a:lnSpc>
                <a:spcPct val="80000"/>
              </a:lnSpc>
            </a:pPr>
            <a:r>
              <a:rPr lang="en-US" sz="2400"/>
              <a:t>The port C upper and port C lower can be used in combination as an 8 bit port C.</a:t>
            </a: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4746125-3F0A-44BA-8EDD-4EE97FD36845}" type="slidenum">
              <a:rPr lang="en-US"/>
              <a:pPr/>
              <a:t>45</a:t>
            </a:fld>
            <a:endParaRPr lang="en-US"/>
          </a:p>
        </p:txBody>
      </p:sp>
      <p:sp>
        <p:nvSpPr>
          <p:cNvPr id="248834" name="Rectangle 2"/>
          <p:cNvSpPr>
            <a:spLocks noGrp="1" noChangeArrowheads="1"/>
          </p:cNvSpPr>
          <p:nvPr>
            <p:ph type="title"/>
          </p:nvPr>
        </p:nvSpPr>
        <p:spPr/>
        <p:txBody>
          <a:bodyPr/>
          <a:lstStyle/>
          <a:p>
            <a:r>
              <a:rPr lang="en-US" sz="3600"/>
              <a:t>8255 Internal Block Diagram</a:t>
            </a:r>
          </a:p>
        </p:txBody>
      </p:sp>
      <p:pic>
        <p:nvPicPr>
          <p:cNvPr id="248835"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04A5C876-BB8C-4880-9E39-A52FFC901251}" type="slidenum">
              <a:rPr lang="en-US"/>
              <a:pPr/>
              <a:t>46</a:t>
            </a:fld>
            <a:endParaRPr lang="en-US"/>
          </a:p>
        </p:txBody>
      </p:sp>
      <p:sp>
        <p:nvSpPr>
          <p:cNvPr id="249858" name="Rectangle 2"/>
          <p:cNvSpPr>
            <a:spLocks noGrp="1" noChangeArrowheads="1"/>
          </p:cNvSpPr>
          <p:nvPr>
            <p:ph type="title"/>
          </p:nvPr>
        </p:nvSpPr>
        <p:spPr/>
        <p:txBody>
          <a:bodyPr/>
          <a:lstStyle/>
          <a:p>
            <a:r>
              <a:rPr lang="en-US" sz="3600"/>
              <a:t>8255 Pin Configuration</a:t>
            </a:r>
          </a:p>
        </p:txBody>
      </p:sp>
      <p:pic>
        <p:nvPicPr>
          <p:cNvPr id="249859" name="Picture 3"/>
          <p:cNvPicPr>
            <a:picLocks noGrp="1" noChangeAspect="1" noChangeArrowheads="1"/>
          </p:cNvPicPr>
          <p:nvPr>
            <p:ph type="body" idx="1"/>
          </p:nvPr>
        </p:nvPicPr>
        <p:blipFill>
          <a:blip r:embed="rId2"/>
          <a:srcRect/>
          <a:stretch>
            <a:fillRect/>
          </a:stretch>
        </p:blipFill>
        <p:spPr>
          <a:xfrm>
            <a:off x="3048000" y="1143000"/>
            <a:ext cx="2743200" cy="3836988"/>
          </a:xfr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9903BC5C-4811-480C-A895-C6FD3E8474D1}" type="slidenum">
              <a:rPr lang="en-US"/>
              <a:pPr/>
              <a:t>47</a:t>
            </a:fld>
            <a:endParaRPr lang="en-US"/>
          </a:p>
        </p:txBody>
      </p:sp>
      <p:sp>
        <p:nvSpPr>
          <p:cNvPr id="250882" name="Rectangle 2"/>
          <p:cNvSpPr>
            <a:spLocks noGrp="1" noChangeArrowheads="1"/>
          </p:cNvSpPr>
          <p:nvPr>
            <p:ph type="title"/>
          </p:nvPr>
        </p:nvSpPr>
        <p:spPr/>
        <p:txBody>
          <a:bodyPr/>
          <a:lstStyle/>
          <a:p>
            <a:r>
              <a:rPr lang="en-US" sz="3600"/>
              <a:t>8255 Modes of Operation</a:t>
            </a:r>
          </a:p>
        </p:txBody>
      </p:sp>
      <p:sp>
        <p:nvSpPr>
          <p:cNvPr id="250883" name="Rectangle 3"/>
          <p:cNvSpPr>
            <a:spLocks noGrp="1" noChangeArrowheads="1"/>
          </p:cNvSpPr>
          <p:nvPr>
            <p:ph type="body" idx="1"/>
          </p:nvPr>
        </p:nvSpPr>
        <p:spPr>
          <a:xfrm>
            <a:off x="152400" y="838200"/>
            <a:ext cx="8839200" cy="1600200"/>
          </a:xfrm>
        </p:spPr>
        <p:txBody>
          <a:bodyPr/>
          <a:lstStyle/>
          <a:p>
            <a:pPr>
              <a:lnSpc>
                <a:spcPct val="80000"/>
              </a:lnSpc>
            </a:pPr>
            <a:r>
              <a:rPr lang="en-US" sz="2000" b="1"/>
              <a:t>BSR MODE</a:t>
            </a:r>
            <a:endParaRPr lang="en-US" sz="2000"/>
          </a:p>
          <a:p>
            <a:pPr>
              <a:lnSpc>
                <a:spcPct val="80000"/>
              </a:lnSpc>
            </a:pPr>
            <a:r>
              <a:rPr lang="en-US" sz="2000"/>
              <a:t>In this mode, any of the 8 bits of port</a:t>
            </a:r>
            <a:r>
              <a:rPr lang="en-US" sz="2000" b="1"/>
              <a:t> </a:t>
            </a:r>
            <a:r>
              <a:rPr lang="en-US" sz="2000"/>
              <a:t>C can be set or reset depending on B0 of the control word. </a:t>
            </a:r>
          </a:p>
          <a:p>
            <a:pPr>
              <a:lnSpc>
                <a:spcPct val="80000"/>
              </a:lnSpc>
            </a:pPr>
            <a:r>
              <a:rPr lang="en-US" sz="2000"/>
              <a:t>The bit to be set or reset is selected by bit selected by bit select flags B3, B2 and B1 of the CWR as given in Table</a:t>
            </a:r>
          </a:p>
        </p:txBody>
      </p:sp>
      <p:pic>
        <p:nvPicPr>
          <p:cNvPr id="250884" name="Picture 4"/>
          <p:cNvPicPr>
            <a:picLocks noChangeAspect="1" noChangeArrowheads="1"/>
          </p:cNvPicPr>
          <p:nvPr/>
        </p:nvPicPr>
        <p:blipFill>
          <a:blip r:embed="rId2"/>
          <a:srcRect/>
          <a:stretch>
            <a:fillRect/>
          </a:stretch>
        </p:blipFill>
        <p:spPr bwMode="auto">
          <a:xfrm>
            <a:off x="1371600" y="2667000"/>
            <a:ext cx="6224588" cy="2935288"/>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BC0CAA3A-2FC4-4F31-929D-B47F3457A3B4}" type="slidenum">
              <a:rPr lang="en-US"/>
              <a:pPr/>
              <a:t>48</a:t>
            </a:fld>
            <a:endParaRPr lang="en-US"/>
          </a:p>
        </p:txBody>
      </p:sp>
      <p:sp>
        <p:nvSpPr>
          <p:cNvPr id="251906" name="Rectangle 2"/>
          <p:cNvSpPr>
            <a:spLocks noGrp="1" noChangeArrowheads="1"/>
          </p:cNvSpPr>
          <p:nvPr>
            <p:ph type="title"/>
          </p:nvPr>
        </p:nvSpPr>
        <p:spPr/>
        <p:txBody>
          <a:bodyPr/>
          <a:lstStyle/>
          <a:p>
            <a:r>
              <a:rPr lang="en-US" sz="3600"/>
              <a:t>8255 Modes of Operation</a:t>
            </a:r>
          </a:p>
        </p:txBody>
      </p:sp>
      <p:sp>
        <p:nvSpPr>
          <p:cNvPr id="251907" name="Rectangle 3"/>
          <p:cNvSpPr>
            <a:spLocks noGrp="1" noChangeArrowheads="1"/>
          </p:cNvSpPr>
          <p:nvPr>
            <p:ph type="body" idx="1"/>
          </p:nvPr>
        </p:nvSpPr>
        <p:spPr/>
        <p:txBody>
          <a:bodyPr/>
          <a:lstStyle/>
          <a:p>
            <a:pPr marL="660400" indent="-660400">
              <a:lnSpc>
                <a:spcPct val="90000"/>
              </a:lnSpc>
            </a:pPr>
            <a:r>
              <a:rPr lang="en-US" sz="2800" b="1"/>
              <a:t>I/O MODES</a:t>
            </a:r>
          </a:p>
          <a:p>
            <a:pPr marL="660400" indent="-660400">
              <a:lnSpc>
                <a:spcPct val="90000"/>
              </a:lnSpc>
            </a:pPr>
            <a:r>
              <a:rPr lang="en-US" sz="2800" b="1"/>
              <a:t> MODE 0 (Basic I/O mode)</a:t>
            </a:r>
            <a:endParaRPr lang="en-US" sz="2800"/>
          </a:p>
          <a:p>
            <a:pPr marL="1035050" lvl="1" indent="-577850">
              <a:lnSpc>
                <a:spcPct val="90000"/>
              </a:lnSpc>
            </a:pPr>
            <a:r>
              <a:rPr lang="en-US" sz="2400"/>
              <a:t>This mode also known as basic input/ output mode. </a:t>
            </a:r>
          </a:p>
          <a:p>
            <a:pPr marL="1035050" lvl="1" indent="-577850">
              <a:lnSpc>
                <a:spcPct val="90000"/>
              </a:lnSpc>
            </a:pPr>
            <a:r>
              <a:rPr lang="en-US" sz="2400"/>
              <a:t>This mode provides simple input and output capability using each of the three ports. </a:t>
            </a:r>
          </a:p>
          <a:p>
            <a:pPr marL="1035050" lvl="1" indent="-577850">
              <a:lnSpc>
                <a:spcPct val="90000"/>
              </a:lnSpc>
            </a:pPr>
            <a:r>
              <a:rPr lang="en-US" sz="2400"/>
              <a:t>Two 8 bit ports (port A and port B) and two 4 bit ports (port C upper and lower) are available.</a:t>
            </a:r>
          </a:p>
          <a:p>
            <a:pPr marL="1035050" lvl="1" indent="-577850">
              <a:lnSpc>
                <a:spcPct val="90000"/>
              </a:lnSpc>
            </a:pPr>
            <a:r>
              <a:rPr lang="en-US" sz="2400"/>
              <a:t>Any port can be used as input or output port.</a:t>
            </a:r>
          </a:p>
          <a:p>
            <a:pPr marL="1035050" lvl="1" indent="-577850">
              <a:lnSpc>
                <a:spcPct val="90000"/>
              </a:lnSpc>
            </a:pPr>
            <a:r>
              <a:rPr lang="en-US" sz="2400"/>
              <a:t>Output ports are latched. Input ports are not latched</a:t>
            </a:r>
          </a:p>
          <a:p>
            <a:pPr marL="1035050" lvl="1" indent="-577850">
              <a:lnSpc>
                <a:spcPct val="90000"/>
              </a:lnSpc>
            </a:pPr>
            <a:r>
              <a:rPr lang="en-US" sz="2400"/>
              <a:t>A maximum of four ports available so that overall 16 I/O configurations are possible.</a:t>
            </a:r>
          </a:p>
          <a:p>
            <a:pPr marL="1035050" lvl="1" indent="-577850">
              <a:lnSpc>
                <a:spcPct val="90000"/>
              </a:lnSpc>
            </a:pPr>
            <a:r>
              <a:rPr lang="en-US" sz="2400"/>
              <a:t>All these modes can be selected by programming a register internal to 8255, known as control word register (CWR) which has two formats. </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7AC6BA19-B029-4C75-A999-5FC53B94860E}" type="slidenum">
              <a:rPr lang="en-US"/>
              <a:pPr/>
              <a:t>49</a:t>
            </a:fld>
            <a:endParaRPr lang="en-US"/>
          </a:p>
        </p:txBody>
      </p:sp>
      <p:sp>
        <p:nvSpPr>
          <p:cNvPr id="252930" name="Rectangle 2"/>
          <p:cNvSpPr>
            <a:spLocks noGrp="1" noChangeArrowheads="1"/>
          </p:cNvSpPr>
          <p:nvPr>
            <p:ph type="title"/>
          </p:nvPr>
        </p:nvSpPr>
        <p:spPr/>
        <p:txBody>
          <a:bodyPr/>
          <a:lstStyle/>
          <a:p>
            <a:r>
              <a:rPr lang="en-US" sz="3600"/>
              <a:t>8255 Modes of Operation</a:t>
            </a:r>
          </a:p>
        </p:txBody>
      </p:sp>
      <p:sp>
        <p:nvSpPr>
          <p:cNvPr id="252931" name="AutoShape 3"/>
          <p:cNvSpPr>
            <a:spLocks noGrp="1" noChangeAspect="1" noChangeArrowheads="1"/>
          </p:cNvSpPr>
          <p:nvPr>
            <p:ph type="body" idx="1"/>
          </p:nvPr>
        </p:nvSpPr>
        <p:spPr>
          <a:xfrm>
            <a:off x="152400" y="838200"/>
            <a:ext cx="8839200" cy="457200"/>
          </a:xfrm>
        </p:spPr>
        <p:txBody>
          <a:bodyPr/>
          <a:lstStyle/>
          <a:p>
            <a:pPr>
              <a:lnSpc>
                <a:spcPct val="80000"/>
              </a:lnSpc>
            </a:pPr>
            <a:r>
              <a:rPr lang="en-US" sz="2000"/>
              <a:t>BSR Mode CWR Format:</a:t>
            </a:r>
          </a:p>
        </p:txBody>
      </p:sp>
      <p:pic>
        <p:nvPicPr>
          <p:cNvPr id="252932" name="Picture 4"/>
          <p:cNvPicPr>
            <a:picLocks noChangeAspect="1" noChangeArrowheads="1"/>
          </p:cNvPicPr>
          <p:nvPr/>
        </p:nvPicPr>
        <p:blipFill>
          <a:blip r:embed="rId2"/>
          <a:srcRect/>
          <a:stretch>
            <a:fillRect/>
          </a:stretch>
        </p:blipFill>
        <p:spPr bwMode="auto">
          <a:xfrm>
            <a:off x="1600200" y="1143000"/>
            <a:ext cx="5438775" cy="1546225"/>
          </a:xfrm>
          <a:prstGeom prst="rect">
            <a:avLst/>
          </a:prstGeom>
          <a:noFill/>
          <a:ln w="9525">
            <a:noFill/>
            <a:miter lim="800000"/>
            <a:headEnd/>
            <a:tailEnd/>
          </a:ln>
          <a:effectLst/>
        </p:spPr>
      </p:pic>
      <p:pic>
        <p:nvPicPr>
          <p:cNvPr id="252933" name="Picture 5"/>
          <p:cNvPicPr>
            <a:picLocks noChangeAspect="1" noChangeArrowheads="1"/>
          </p:cNvPicPr>
          <p:nvPr/>
        </p:nvPicPr>
        <p:blipFill>
          <a:blip r:embed="rId3"/>
          <a:srcRect/>
          <a:stretch>
            <a:fillRect/>
          </a:stretch>
        </p:blipFill>
        <p:spPr bwMode="auto">
          <a:xfrm>
            <a:off x="1600200" y="3581400"/>
            <a:ext cx="6019800" cy="2905125"/>
          </a:xfrm>
          <a:prstGeom prst="rect">
            <a:avLst/>
          </a:prstGeom>
          <a:noFill/>
          <a:ln w="9525">
            <a:noFill/>
            <a:miter lim="800000"/>
            <a:headEnd/>
            <a:tailEnd/>
          </a:ln>
          <a:effectLst/>
        </p:spPr>
      </p:pic>
      <p:sp>
        <p:nvSpPr>
          <p:cNvPr id="252934" name="AutoShape 6"/>
          <p:cNvSpPr>
            <a:spLocks noChangeAspect="1" noChangeArrowheads="1"/>
          </p:cNvSpPr>
          <p:nvPr/>
        </p:nvSpPr>
        <p:spPr bwMode="auto">
          <a:xfrm>
            <a:off x="152400" y="2895600"/>
            <a:ext cx="8839200" cy="457200"/>
          </a:xfrm>
          <a:prstGeom prst="rect">
            <a:avLst/>
          </a:prstGeom>
          <a:noFill/>
          <a:ln w="9525">
            <a:noFill/>
            <a:miter lim="800000"/>
            <a:headEnd/>
            <a:tailEnd/>
          </a:ln>
          <a:effectLst/>
        </p:spPr>
        <p:txBody>
          <a:bodyPr/>
          <a:lstStyle/>
          <a:p>
            <a:pPr marL="342900" indent="-342900" algn="l">
              <a:lnSpc>
                <a:spcPct val="80000"/>
              </a:lnSpc>
              <a:spcBef>
                <a:spcPct val="20000"/>
              </a:spcBef>
              <a:buFontTx/>
              <a:buChar char="•"/>
            </a:pPr>
            <a:r>
              <a:rPr lang="en-US" sz="2000"/>
              <a:t>I/O Mode CWR Format:</a:t>
            </a: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7F61A81-683A-4891-9638-7002E9283E74}" type="slidenum">
              <a:rPr lang="en-US"/>
              <a:pPr/>
              <a:t>5</a:t>
            </a:fld>
            <a:endParaRPr lang="en-US"/>
          </a:p>
        </p:txBody>
      </p:sp>
      <p:sp>
        <p:nvSpPr>
          <p:cNvPr id="206850" name="Rectangle 2"/>
          <p:cNvSpPr>
            <a:spLocks noGrp="1" noChangeArrowheads="1"/>
          </p:cNvSpPr>
          <p:nvPr>
            <p:ph type="title"/>
          </p:nvPr>
        </p:nvSpPr>
        <p:spPr/>
        <p:txBody>
          <a:bodyPr/>
          <a:lstStyle/>
          <a:p>
            <a:r>
              <a:rPr lang="en-US" b="1"/>
              <a:t>Semiconductor Memory Interfacing</a:t>
            </a:r>
          </a:p>
        </p:txBody>
      </p:sp>
      <p:sp>
        <p:nvSpPr>
          <p:cNvPr id="206851" name="Rectangle 3"/>
          <p:cNvSpPr>
            <a:spLocks noGrp="1" noChangeArrowheads="1"/>
          </p:cNvSpPr>
          <p:nvPr>
            <p:ph type="body" idx="1"/>
          </p:nvPr>
        </p:nvSpPr>
        <p:spPr/>
        <p:txBody>
          <a:bodyPr/>
          <a:lstStyle/>
          <a:p>
            <a:r>
              <a:rPr lang="en-US"/>
              <a:t>As a good and efficient interfacing practice, the address map of the system should be continuous as far as possible, i.e. there should be no windows in the map and no fold back space should be allowed. </a:t>
            </a:r>
          </a:p>
          <a:p>
            <a:r>
              <a:rPr lang="en-US"/>
              <a:t>A memory location should have a single address corresponding to it, i.e. absolute decoding should be preferred, and minimum hardware should be used for decoding.</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Slide Number Placeholder 5"/>
          <p:cNvSpPr>
            <a:spLocks noGrp="1"/>
          </p:cNvSpPr>
          <p:nvPr>
            <p:ph type="sldNum" sz="quarter" idx="12"/>
          </p:nvPr>
        </p:nvSpPr>
        <p:spPr/>
        <p:txBody>
          <a:bodyPr/>
          <a:lstStyle/>
          <a:p>
            <a:fld id="{319EEB69-DF46-4A72-A143-558219865960}" type="slidenum">
              <a:rPr lang="en-US"/>
              <a:pPr/>
              <a:t>50</a:t>
            </a:fld>
            <a:endParaRPr lang="en-US"/>
          </a:p>
        </p:txBody>
      </p:sp>
      <p:sp>
        <p:nvSpPr>
          <p:cNvPr id="253954" name="Rectangle 2"/>
          <p:cNvSpPr>
            <a:spLocks noGrp="1" noChangeArrowheads="1"/>
          </p:cNvSpPr>
          <p:nvPr>
            <p:ph type="title"/>
          </p:nvPr>
        </p:nvSpPr>
        <p:spPr/>
        <p:txBody>
          <a:bodyPr/>
          <a:lstStyle/>
          <a:p>
            <a:r>
              <a:rPr lang="en-US" sz="3600"/>
              <a:t>8255 Modes of Operation</a:t>
            </a:r>
          </a:p>
        </p:txBody>
      </p:sp>
      <p:sp>
        <p:nvSpPr>
          <p:cNvPr id="253955" name="Rectangle 3"/>
          <p:cNvSpPr>
            <a:spLocks noGrp="1" noChangeArrowheads="1"/>
          </p:cNvSpPr>
          <p:nvPr>
            <p:ph type="body" idx="1"/>
          </p:nvPr>
        </p:nvSpPr>
        <p:spPr/>
        <p:txBody>
          <a:bodyPr/>
          <a:lstStyle/>
          <a:p>
            <a:r>
              <a:rPr lang="en-US" sz="2000" b="1"/>
              <a:t>Problem:</a:t>
            </a:r>
            <a:r>
              <a:rPr lang="en-US" sz="2000"/>
              <a:t> Interface an 8255 with 8086 to work as an I/O port. Initialize port A as output port, port B as an input port and port C as output port. Port A address should be 0740 H. write a program to sense switch positions SW0 – SW7 connected at port B. the sensed pattern is to be displayed on port A, to which 8 LEDS are connected, while the PORT C lower displays number of on switches out of the total 8 switches.</a:t>
            </a:r>
          </a:p>
        </p:txBody>
      </p:sp>
      <p:grpSp>
        <p:nvGrpSpPr>
          <p:cNvPr id="253959" name="Group 7"/>
          <p:cNvGrpSpPr>
            <a:grpSpLocks/>
          </p:cNvGrpSpPr>
          <p:nvPr/>
        </p:nvGrpSpPr>
        <p:grpSpPr bwMode="auto">
          <a:xfrm>
            <a:off x="838200" y="3048000"/>
            <a:ext cx="7620000" cy="2514600"/>
            <a:chOff x="528" y="1920"/>
            <a:chExt cx="4512" cy="1380"/>
          </a:xfrm>
        </p:grpSpPr>
        <p:pic>
          <p:nvPicPr>
            <p:cNvPr id="253957" name="Picture 5"/>
            <p:cNvPicPr>
              <a:picLocks noChangeAspect="1" noChangeArrowheads="1"/>
            </p:cNvPicPr>
            <p:nvPr/>
          </p:nvPicPr>
          <p:blipFill>
            <a:blip r:embed="rId2">
              <a:lum contrast="18000"/>
            </a:blip>
            <a:srcRect/>
            <a:stretch>
              <a:fillRect/>
            </a:stretch>
          </p:blipFill>
          <p:spPr bwMode="auto">
            <a:xfrm>
              <a:off x="528" y="2544"/>
              <a:ext cx="4512" cy="756"/>
            </a:xfrm>
            <a:prstGeom prst="rect">
              <a:avLst/>
            </a:prstGeom>
            <a:noFill/>
            <a:ln w="9525">
              <a:noFill/>
              <a:miter lim="800000"/>
              <a:headEnd/>
              <a:tailEnd/>
            </a:ln>
            <a:effectLst/>
          </p:spPr>
        </p:pic>
        <p:pic>
          <p:nvPicPr>
            <p:cNvPr id="253958" name="Picture 6"/>
            <p:cNvPicPr>
              <a:picLocks noChangeAspect="1" noChangeArrowheads="1"/>
            </p:cNvPicPr>
            <p:nvPr/>
          </p:nvPicPr>
          <p:blipFill>
            <a:blip r:embed="rId3"/>
            <a:srcRect/>
            <a:stretch>
              <a:fillRect/>
            </a:stretch>
          </p:blipFill>
          <p:spPr bwMode="auto">
            <a:xfrm>
              <a:off x="528" y="1920"/>
              <a:ext cx="4512" cy="610"/>
            </a:xfrm>
            <a:prstGeom prst="rect">
              <a:avLst/>
            </a:prstGeom>
            <a:noFill/>
            <a:ln w="9525">
              <a:noFill/>
              <a:miter lim="800000"/>
              <a:headEnd/>
              <a:tailEnd/>
            </a:ln>
            <a:effectLst/>
          </p:spPr>
        </p:pic>
      </p:gr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54E95DC-8083-4A2E-9339-DCE6076B31BA}" type="slidenum">
              <a:rPr lang="en-US"/>
              <a:pPr/>
              <a:t>51</a:t>
            </a:fld>
            <a:endParaRPr lang="en-US"/>
          </a:p>
        </p:txBody>
      </p:sp>
      <p:sp>
        <p:nvSpPr>
          <p:cNvPr id="254978" name="Rectangle 2"/>
          <p:cNvSpPr>
            <a:spLocks noGrp="1" noChangeArrowheads="1"/>
          </p:cNvSpPr>
          <p:nvPr>
            <p:ph type="title"/>
          </p:nvPr>
        </p:nvSpPr>
        <p:spPr/>
        <p:txBody>
          <a:bodyPr/>
          <a:lstStyle/>
          <a:p>
            <a:r>
              <a:rPr lang="en-US" sz="3600"/>
              <a:t>8255 Modes of Operation</a:t>
            </a:r>
          </a:p>
        </p:txBody>
      </p:sp>
      <p:pic>
        <p:nvPicPr>
          <p:cNvPr id="254979" name="Picture 3"/>
          <p:cNvPicPr>
            <a:picLocks noGrp="1" noChangeAspect="1" noChangeArrowheads="1"/>
          </p:cNvPicPr>
          <p:nvPr>
            <p:ph type="body" idx="1"/>
          </p:nvPr>
        </p:nvPicPr>
        <p:blipFill>
          <a:blip r:embed="rId2"/>
          <a:srcRect/>
          <a:stretch>
            <a:fillRect/>
          </a:stretch>
        </p:blipFill>
        <p:spPr>
          <a:xfrm>
            <a:off x="1371600" y="2133600"/>
            <a:ext cx="6096000" cy="3836988"/>
          </a:xfrm>
        </p:spPr>
      </p:pic>
      <p:sp>
        <p:nvSpPr>
          <p:cNvPr id="254980" name="Text Box 4"/>
          <p:cNvSpPr txBox="1">
            <a:spLocks noChangeArrowheads="1"/>
          </p:cNvSpPr>
          <p:nvPr/>
        </p:nvSpPr>
        <p:spPr bwMode="auto">
          <a:xfrm>
            <a:off x="679450" y="1066800"/>
            <a:ext cx="2647950" cy="366713"/>
          </a:xfrm>
          <a:prstGeom prst="rect">
            <a:avLst/>
          </a:prstGeom>
          <a:noFill/>
          <a:ln w="9525">
            <a:noFill/>
            <a:miter lim="800000"/>
            <a:headEnd/>
            <a:tailEnd/>
          </a:ln>
          <a:effectLst/>
        </p:spPr>
        <p:txBody>
          <a:bodyPr wrap="none">
            <a:spAutoFit/>
          </a:bodyPr>
          <a:lstStyle/>
          <a:p>
            <a:r>
              <a:rPr lang="en-US"/>
              <a:t>ALP for above problem: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850ADB6-7D06-40A9-9610-CEE34F98786A}" type="slidenum">
              <a:rPr lang="en-US"/>
              <a:pPr/>
              <a:t>52</a:t>
            </a:fld>
            <a:endParaRPr lang="en-US"/>
          </a:p>
        </p:txBody>
      </p:sp>
      <p:sp>
        <p:nvSpPr>
          <p:cNvPr id="256002" name="Rectangle 2"/>
          <p:cNvSpPr>
            <a:spLocks noGrp="1" noChangeArrowheads="1"/>
          </p:cNvSpPr>
          <p:nvPr>
            <p:ph type="title"/>
          </p:nvPr>
        </p:nvSpPr>
        <p:spPr/>
        <p:txBody>
          <a:bodyPr/>
          <a:lstStyle/>
          <a:p>
            <a:r>
              <a:rPr lang="en-US" sz="3600"/>
              <a:t>8255 Modes of Operation</a:t>
            </a:r>
          </a:p>
        </p:txBody>
      </p:sp>
      <p:sp>
        <p:nvSpPr>
          <p:cNvPr id="256004" name="Rectangle 4"/>
          <p:cNvSpPr>
            <a:spLocks noGrp="1" noChangeArrowheads="1"/>
          </p:cNvSpPr>
          <p:nvPr>
            <p:ph type="body" idx="1"/>
          </p:nvPr>
        </p:nvSpPr>
        <p:spPr>
          <a:xfrm>
            <a:off x="152400" y="838200"/>
            <a:ext cx="7467600" cy="609600"/>
          </a:xfrm>
        </p:spPr>
        <p:txBody>
          <a:bodyPr/>
          <a:lstStyle/>
          <a:p>
            <a:r>
              <a:rPr lang="en-US" sz="2000"/>
              <a:t>8255 Interfacing with 8086</a:t>
            </a:r>
          </a:p>
        </p:txBody>
      </p:sp>
      <p:pic>
        <p:nvPicPr>
          <p:cNvPr id="256005" name="Picture 5"/>
          <p:cNvPicPr>
            <a:picLocks noChangeAspect="1" noChangeArrowheads="1"/>
          </p:cNvPicPr>
          <p:nvPr/>
        </p:nvPicPr>
        <p:blipFill>
          <a:blip r:embed="rId2"/>
          <a:srcRect/>
          <a:stretch>
            <a:fillRect/>
          </a:stretch>
        </p:blipFill>
        <p:spPr bwMode="auto">
          <a:xfrm>
            <a:off x="1371600" y="1295400"/>
            <a:ext cx="6324600" cy="5307013"/>
          </a:xfrm>
          <a:prstGeom prst="rect">
            <a:avLst/>
          </a:prstGeom>
          <a:noFill/>
          <a:ln w="9525">
            <a:noFill/>
            <a:miter lim="800000"/>
            <a:headEnd/>
            <a:tailEnd/>
          </a:ln>
          <a:effec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D80665B-3761-4BD1-BFC7-9DC792612C4A}" type="slidenum">
              <a:rPr lang="en-US"/>
              <a:pPr/>
              <a:t>53</a:t>
            </a:fld>
            <a:endParaRPr lang="en-US"/>
          </a:p>
        </p:txBody>
      </p:sp>
      <p:sp>
        <p:nvSpPr>
          <p:cNvPr id="257026" name="Rectangle 2"/>
          <p:cNvSpPr>
            <a:spLocks noGrp="1" noChangeArrowheads="1"/>
          </p:cNvSpPr>
          <p:nvPr>
            <p:ph type="title"/>
          </p:nvPr>
        </p:nvSpPr>
        <p:spPr/>
        <p:txBody>
          <a:bodyPr/>
          <a:lstStyle/>
          <a:p>
            <a:r>
              <a:rPr lang="en-US" sz="3600"/>
              <a:t>8255 Modes of Operation</a:t>
            </a:r>
          </a:p>
        </p:txBody>
      </p:sp>
      <p:sp>
        <p:nvSpPr>
          <p:cNvPr id="257027" name="Rectangle 3"/>
          <p:cNvSpPr>
            <a:spLocks noGrp="1" noChangeArrowheads="1"/>
          </p:cNvSpPr>
          <p:nvPr>
            <p:ph type="body" idx="1"/>
          </p:nvPr>
        </p:nvSpPr>
        <p:spPr/>
        <p:txBody>
          <a:bodyPr/>
          <a:lstStyle/>
          <a:p>
            <a:r>
              <a:rPr lang="en-US" sz="2000" b="1"/>
              <a:t>Problems:</a:t>
            </a:r>
            <a:r>
              <a:rPr lang="en-US" sz="2000"/>
              <a:t> Interface a 4*4 keyboard with 8086 using 8255. </a:t>
            </a:r>
          </a:p>
        </p:txBody>
      </p:sp>
      <p:pic>
        <p:nvPicPr>
          <p:cNvPr id="257028" name="Picture 4"/>
          <p:cNvPicPr>
            <a:picLocks noChangeAspect="1" noChangeArrowheads="1"/>
          </p:cNvPicPr>
          <p:nvPr/>
        </p:nvPicPr>
        <p:blipFill>
          <a:blip r:embed="rId2"/>
          <a:srcRect/>
          <a:stretch>
            <a:fillRect/>
          </a:stretch>
        </p:blipFill>
        <p:spPr bwMode="auto">
          <a:xfrm>
            <a:off x="1295400" y="1273175"/>
            <a:ext cx="5638800" cy="51546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1BB55D47-A173-4640-8784-886843118645}" type="slidenum">
              <a:rPr lang="en-US"/>
              <a:pPr/>
              <a:t>54</a:t>
            </a:fld>
            <a:endParaRPr lang="en-US"/>
          </a:p>
        </p:txBody>
      </p:sp>
      <p:sp>
        <p:nvSpPr>
          <p:cNvPr id="258050" name="Rectangle 2"/>
          <p:cNvSpPr>
            <a:spLocks noGrp="1" noChangeArrowheads="1"/>
          </p:cNvSpPr>
          <p:nvPr>
            <p:ph type="title"/>
          </p:nvPr>
        </p:nvSpPr>
        <p:spPr>
          <a:xfrm>
            <a:off x="152400" y="76200"/>
            <a:ext cx="8839200" cy="304800"/>
          </a:xfrm>
        </p:spPr>
        <p:txBody>
          <a:bodyPr/>
          <a:lstStyle/>
          <a:p>
            <a:r>
              <a:rPr lang="en-US" sz="2800"/>
              <a:t>8255 Modes of Operation</a:t>
            </a:r>
          </a:p>
        </p:txBody>
      </p:sp>
      <p:sp>
        <p:nvSpPr>
          <p:cNvPr id="258052" name="Rectangle 4"/>
          <p:cNvSpPr>
            <a:spLocks noGrp="1" noChangeArrowheads="1"/>
          </p:cNvSpPr>
          <p:nvPr>
            <p:ph type="body" idx="1"/>
          </p:nvPr>
        </p:nvSpPr>
        <p:spPr>
          <a:xfrm>
            <a:off x="152400" y="533400"/>
            <a:ext cx="8839200" cy="304800"/>
          </a:xfrm>
        </p:spPr>
        <p:txBody>
          <a:bodyPr/>
          <a:lstStyle/>
          <a:p>
            <a:pPr>
              <a:lnSpc>
                <a:spcPct val="80000"/>
              </a:lnSpc>
            </a:pPr>
            <a:r>
              <a:rPr lang="en-US" sz="1600"/>
              <a:t>Interface 16 – bit 8255 ports with 8086/ the address of port A is F0H.</a:t>
            </a:r>
          </a:p>
        </p:txBody>
      </p:sp>
      <p:pic>
        <p:nvPicPr>
          <p:cNvPr id="258053" name="Picture 5"/>
          <p:cNvPicPr>
            <a:picLocks noChangeAspect="1" noChangeArrowheads="1"/>
          </p:cNvPicPr>
          <p:nvPr/>
        </p:nvPicPr>
        <p:blipFill>
          <a:blip r:embed="rId2"/>
          <a:srcRect/>
          <a:stretch>
            <a:fillRect/>
          </a:stretch>
        </p:blipFill>
        <p:spPr bwMode="auto">
          <a:xfrm>
            <a:off x="1676400" y="898525"/>
            <a:ext cx="5356225" cy="59086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AC8E9897-EA89-45AE-9AA9-33C0F2BB6D4E}" type="slidenum">
              <a:rPr lang="en-US"/>
              <a:pPr/>
              <a:t>55</a:t>
            </a:fld>
            <a:endParaRPr lang="en-US"/>
          </a:p>
        </p:txBody>
      </p:sp>
      <p:sp>
        <p:nvSpPr>
          <p:cNvPr id="259074" name="Rectangle 2"/>
          <p:cNvSpPr>
            <a:spLocks noGrp="1" noChangeArrowheads="1"/>
          </p:cNvSpPr>
          <p:nvPr>
            <p:ph type="title"/>
          </p:nvPr>
        </p:nvSpPr>
        <p:spPr/>
        <p:txBody>
          <a:bodyPr/>
          <a:lstStyle/>
          <a:p>
            <a:r>
              <a:rPr lang="en-US" sz="3200"/>
              <a:t>8255 Modes of Operation</a:t>
            </a:r>
          </a:p>
        </p:txBody>
      </p:sp>
      <p:sp>
        <p:nvSpPr>
          <p:cNvPr id="259075" name="Rectangle 3"/>
          <p:cNvSpPr>
            <a:spLocks noGrp="1" noChangeArrowheads="1"/>
          </p:cNvSpPr>
          <p:nvPr>
            <p:ph type="body" idx="1"/>
          </p:nvPr>
        </p:nvSpPr>
        <p:spPr>
          <a:xfrm>
            <a:off x="152400" y="838200"/>
            <a:ext cx="8839200" cy="685800"/>
          </a:xfrm>
        </p:spPr>
        <p:txBody>
          <a:bodyPr/>
          <a:lstStyle/>
          <a:p>
            <a:pPr>
              <a:lnSpc>
                <a:spcPct val="80000"/>
              </a:lnSpc>
            </a:pPr>
            <a:r>
              <a:rPr lang="en-US" sz="2400"/>
              <a:t>Interface an 8255 with 8086 at 80H as an I/O address of port A, interface five 7 segment displays with the 8255. </a:t>
            </a:r>
          </a:p>
        </p:txBody>
      </p:sp>
      <p:pic>
        <p:nvPicPr>
          <p:cNvPr id="259076" name="Picture 4"/>
          <p:cNvPicPr>
            <a:picLocks noChangeAspect="1" noChangeArrowheads="1"/>
          </p:cNvPicPr>
          <p:nvPr/>
        </p:nvPicPr>
        <p:blipFill>
          <a:blip r:embed="rId2"/>
          <a:srcRect/>
          <a:stretch>
            <a:fillRect/>
          </a:stretch>
        </p:blipFill>
        <p:spPr bwMode="auto">
          <a:xfrm>
            <a:off x="914400" y="1524000"/>
            <a:ext cx="6781800" cy="52768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FA2D5AE6-0F72-4CF8-A2FE-AB0EC16E32C0}" type="slidenum">
              <a:rPr lang="en-US"/>
              <a:pPr/>
              <a:t>56</a:t>
            </a:fld>
            <a:endParaRPr lang="en-US"/>
          </a:p>
        </p:txBody>
      </p:sp>
      <p:sp>
        <p:nvSpPr>
          <p:cNvPr id="260098" name="Rectangle 2"/>
          <p:cNvSpPr>
            <a:spLocks noGrp="1" noChangeArrowheads="1"/>
          </p:cNvSpPr>
          <p:nvPr>
            <p:ph type="title"/>
          </p:nvPr>
        </p:nvSpPr>
        <p:spPr>
          <a:xfrm>
            <a:off x="152400" y="0"/>
            <a:ext cx="8839200" cy="304800"/>
          </a:xfrm>
        </p:spPr>
        <p:txBody>
          <a:bodyPr/>
          <a:lstStyle/>
          <a:p>
            <a:r>
              <a:rPr lang="en-US" sz="2800"/>
              <a:t>8255 Modes of Operation</a:t>
            </a:r>
          </a:p>
        </p:txBody>
      </p:sp>
      <p:sp>
        <p:nvSpPr>
          <p:cNvPr id="260099" name="Rectangle 3"/>
          <p:cNvSpPr>
            <a:spLocks noGrp="1" noChangeArrowheads="1"/>
          </p:cNvSpPr>
          <p:nvPr>
            <p:ph type="body" idx="1"/>
          </p:nvPr>
        </p:nvSpPr>
        <p:spPr>
          <a:xfrm>
            <a:off x="152400" y="533400"/>
            <a:ext cx="8839200" cy="6096000"/>
          </a:xfrm>
        </p:spPr>
        <p:txBody>
          <a:bodyPr/>
          <a:lstStyle/>
          <a:p>
            <a:pPr marL="660400" indent="-660400">
              <a:lnSpc>
                <a:spcPct val="80000"/>
              </a:lnSpc>
            </a:pPr>
            <a:r>
              <a:rPr lang="en-US" sz="2800" b="1"/>
              <a:t>MODE 1(Strobed I/O mode)</a:t>
            </a:r>
            <a:endParaRPr lang="en-US" sz="2800"/>
          </a:p>
          <a:p>
            <a:pPr marL="660400" indent="-660400">
              <a:lnSpc>
                <a:spcPct val="80000"/>
              </a:lnSpc>
            </a:pPr>
            <a:r>
              <a:rPr lang="en-US" sz="2800"/>
              <a:t>This mode is also called as strobed  input/output mode. </a:t>
            </a:r>
          </a:p>
          <a:p>
            <a:pPr marL="660400" indent="-660400">
              <a:lnSpc>
                <a:spcPct val="80000"/>
              </a:lnSpc>
            </a:pPr>
            <a:r>
              <a:rPr lang="en-US" sz="2800"/>
              <a:t>The salient features of mode 1 are listed as follows.</a:t>
            </a:r>
          </a:p>
          <a:p>
            <a:pPr marL="1035050" lvl="1" indent="-577850">
              <a:lnSpc>
                <a:spcPct val="80000"/>
              </a:lnSpc>
            </a:pPr>
            <a:r>
              <a:rPr lang="en-US" sz="2400"/>
              <a:t>Two groups – group A and group B are available for strobed data transfer.</a:t>
            </a:r>
          </a:p>
          <a:p>
            <a:pPr marL="1035050" lvl="1" indent="-577850">
              <a:lnSpc>
                <a:spcPct val="80000"/>
              </a:lnSpc>
            </a:pPr>
            <a:r>
              <a:rPr lang="en-US" sz="2400"/>
              <a:t>Each group contains one 8 bit data I/O port and 4 bit control/data port.</a:t>
            </a:r>
          </a:p>
          <a:p>
            <a:pPr marL="1035050" lvl="1" indent="-577850">
              <a:lnSpc>
                <a:spcPct val="80000"/>
              </a:lnSpc>
            </a:pPr>
            <a:r>
              <a:rPr lang="en-US" sz="2400"/>
              <a:t>The 8 bit data port can be either used as input or an output port. Both the inputs and outputs are latched.</a:t>
            </a:r>
          </a:p>
          <a:p>
            <a:pPr marL="1035050" lvl="1" indent="-577850">
              <a:lnSpc>
                <a:spcPct val="80000"/>
              </a:lnSpc>
            </a:pPr>
            <a:r>
              <a:rPr lang="en-US" sz="2400"/>
              <a:t>Out of 8 bit port C, PC0 – PC2 are used to generate control signals for port port B and PC3 – PC5 are used to generate control signals for [port A. the lines PC6, PC7 may be used as independent data lines.</a:t>
            </a:r>
          </a:p>
          <a:p>
            <a:pPr marL="1035050" lvl="1" indent="-577850">
              <a:lnSpc>
                <a:spcPct val="80000"/>
              </a:lnSpc>
            </a:pPr>
            <a:r>
              <a:rPr lang="en-US" sz="2400"/>
              <a:t>The control signal for both the groups in input and output modes are explained as follows</a:t>
            </a:r>
            <a:endParaRPr lang="en-US" sz="2400" b="1"/>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4CB2821-47FB-4E87-93F7-E62C124CEF17}" type="slidenum">
              <a:rPr lang="en-US"/>
              <a:pPr/>
              <a:t>57</a:t>
            </a:fld>
            <a:endParaRPr lang="en-US"/>
          </a:p>
        </p:txBody>
      </p:sp>
      <p:sp>
        <p:nvSpPr>
          <p:cNvPr id="261122" name="Rectangle 2"/>
          <p:cNvSpPr>
            <a:spLocks noGrp="1" noChangeArrowheads="1"/>
          </p:cNvSpPr>
          <p:nvPr>
            <p:ph type="title"/>
          </p:nvPr>
        </p:nvSpPr>
        <p:spPr/>
        <p:txBody>
          <a:bodyPr/>
          <a:lstStyle/>
          <a:p>
            <a:r>
              <a:rPr lang="en-US" sz="3200"/>
              <a:t>8255 Modes of Operation</a:t>
            </a:r>
          </a:p>
        </p:txBody>
      </p:sp>
      <p:sp>
        <p:nvSpPr>
          <p:cNvPr id="261123" name="Rectangle 3"/>
          <p:cNvSpPr>
            <a:spLocks noGrp="1" noChangeArrowheads="1"/>
          </p:cNvSpPr>
          <p:nvPr>
            <p:ph type="body" idx="1"/>
          </p:nvPr>
        </p:nvSpPr>
        <p:spPr>
          <a:xfrm>
            <a:off x="152400" y="609600"/>
            <a:ext cx="8839200" cy="6096000"/>
          </a:xfrm>
        </p:spPr>
        <p:txBody>
          <a:bodyPr/>
          <a:lstStyle/>
          <a:p>
            <a:pPr>
              <a:lnSpc>
                <a:spcPct val="80000"/>
              </a:lnSpc>
            </a:pPr>
            <a:r>
              <a:rPr lang="en-US" sz="2800" b="1"/>
              <a:t>Input control signal definitions (mode 1)</a:t>
            </a:r>
          </a:p>
          <a:p>
            <a:pPr lvl="1">
              <a:lnSpc>
                <a:spcPct val="80000"/>
              </a:lnSpc>
            </a:pPr>
            <a:r>
              <a:rPr lang="en-US" sz="2000" b="1"/>
              <a:t>STB BAR (Strobe input) – </a:t>
            </a:r>
            <a:r>
              <a:rPr lang="en-US" sz="2000"/>
              <a:t>if this line falls to logic low level, the data available at 8 input port is loaded into input latches.</a:t>
            </a:r>
            <a:endParaRPr lang="en-US" sz="2000" b="1"/>
          </a:p>
          <a:p>
            <a:pPr lvl="1">
              <a:lnSpc>
                <a:spcPct val="80000"/>
              </a:lnSpc>
            </a:pPr>
            <a:endParaRPr lang="en-US" sz="600" b="1"/>
          </a:p>
          <a:p>
            <a:pPr lvl="1">
              <a:lnSpc>
                <a:spcPct val="80000"/>
              </a:lnSpc>
            </a:pPr>
            <a:r>
              <a:rPr lang="en-US" sz="2000" b="1"/>
              <a:t>IBF (input buffer full) – </a:t>
            </a:r>
            <a:r>
              <a:rPr lang="en-US" sz="2000"/>
              <a:t>if this signal rises to logic 1, it indicates that the data has been loaded into the latches, i.e. it works as an acknowledgement. IBF is set by a low on STB and reset by rising edge of RD input.</a:t>
            </a:r>
            <a:endParaRPr lang="en-US" sz="2000" b="1"/>
          </a:p>
          <a:p>
            <a:pPr lvl="1">
              <a:lnSpc>
                <a:spcPct val="80000"/>
              </a:lnSpc>
            </a:pPr>
            <a:endParaRPr lang="en-US" sz="800" b="1"/>
          </a:p>
          <a:p>
            <a:pPr lvl="1">
              <a:lnSpc>
                <a:spcPct val="80000"/>
              </a:lnSpc>
            </a:pPr>
            <a:r>
              <a:rPr lang="en-US" sz="2000" b="1"/>
              <a:t>INTR (Interrupt request) – </a:t>
            </a:r>
            <a:r>
              <a:rPr lang="en-US" sz="2000"/>
              <a:t>this active high output signal can be used to interrupt the CPU whenever an input device request the service. INTR is set by a high at STB pin and high at IBF pin.</a:t>
            </a:r>
            <a:endParaRPr lang="en-US" sz="2000" b="1"/>
          </a:p>
          <a:p>
            <a:pPr lvl="1">
              <a:lnSpc>
                <a:spcPct val="80000"/>
              </a:lnSpc>
            </a:pPr>
            <a:endParaRPr lang="en-US" sz="600" b="1"/>
          </a:p>
          <a:p>
            <a:pPr lvl="1">
              <a:lnSpc>
                <a:spcPct val="80000"/>
              </a:lnSpc>
            </a:pPr>
            <a:r>
              <a:rPr lang="en-US" sz="2000" b="1"/>
              <a:t>OBF (Output buffer null)</a:t>
            </a:r>
            <a:r>
              <a:rPr lang="en-US" sz="2000"/>
              <a:t> – this status signal, whenever falls to logic low, indicates that the CPU has written data to the specified output port.</a:t>
            </a:r>
            <a:endParaRPr lang="en-US" sz="2000" b="1"/>
          </a:p>
          <a:p>
            <a:pPr lvl="1">
              <a:lnSpc>
                <a:spcPct val="80000"/>
              </a:lnSpc>
            </a:pPr>
            <a:endParaRPr lang="en-US" sz="600" b="1"/>
          </a:p>
          <a:p>
            <a:pPr lvl="1">
              <a:lnSpc>
                <a:spcPct val="80000"/>
              </a:lnSpc>
            </a:pPr>
            <a:r>
              <a:rPr lang="en-US" sz="2000" b="1"/>
              <a:t>ACK BAR (Acknowledge input) - </a:t>
            </a:r>
            <a:r>
              <a:rPr lang="en-US" sz="2000"/>
              <a:t>ACK BAR signal acts as an acknowledgement to be given by an output device. ACK signal, whenever low, informs the CPU that the data transferred by the CPU to the output device through the port is received by the output device.</a:t>
            </a:r>
            <a:endParaRPr lang="en-US" sz="2000" b="1"/>
          </a:p>
          <a:p>
            <a:pPr lvl="1">
              <a:lnSpc>
                <a:spcPct val="80000"/>
              </a:lnSpc>
            </a:pPr>
            <a:endParaRPr lang="en-US" sz="700" b="1"/>
          </a:p>
          <a:p>
            <a:pPr lvl="1">
              <a:lnSpc>
                <a:spcPct val="80000"/>
              </a:lnSpc>
            </a:pPr>
            <a:r>
              <a:rPr lang="en-US" sz="2000" b="1"/>
              <a:t>INTR (Interrupt request) - </a:t>
            </a:r>
            <a:r>
              <a:rPr lang="en-US" sz="2000"/>
              <a:t>Thus  an output signal that can be used to interrupt the CPU when an output device acknowledges the data received from the CPU. INTR is set when ACK, OBF and INTE are ‘1’. It is reset by a falling edge on WR input.</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31F6AAE8-C605-4A52-94EE-5B44BC778105}" type="slidenum">
              <a:rPr lang="en-US"/>
              <a:pPr/>
              <a:t>58</a:t>
            </a:fld>
            <a:endParaRPr lang="en-US"/>
          </a:p>
        </p:txBody>
      </p:sp>
      <p:sp>
        <p:nvSpPr>
          <p:cNvPr id="262146" name="Rectangle 2"/>
          <p:cNvSpPr>
            <a:spLocks noGrp="1" noChangeArrowheads="1"/>
          </p:cNvSpPr>
          <p:nvPr>
            <p:ph type="title"/>
          </p:nvPr>
        </p:nvSpPr>
        <p:spPr/>
        <p:txBody>
          <a:bodyPr/>
          <a:lstStyle/>
          <a:p>
            <a:r>
              <a:rPr lang="en-US" sz="3200"/>
              <a:t>8255 Modes of Operation</a:t>
            </a:r>
          </a:p>
        </p:txBody>
      </p:sp>
      <p:sp>
        <p:nvSpPr>
          <p:cNvPr id="262147" name="Rectangle 3"/>
          <p:cNvSpPr>
            <a:spLocks noGrp="1" noChangeArrowheads="1"/>
          </p:cNvSpPr>
          <p:nvPr>
            <p:ph type="body" idx="1"/>
          </p:nvPr>
        </p:nvSpPr>
        <p:spPr>
          <a:xfrm>
            <a:off x="152400" y="838200"/>
            <a:ext cx="8839200" cy="1219200"/>
          </a:xfrm>
        </p:spPr>
        <p:txBody>
          <a:bodyPr/>
          <a:lstStyle/>
          <a:p>
            <a:pPr>
              <a:lnSpc>
                <a:spcPct val="80000"/>
              </a:lnSpc>
            </a:pPr>
            <a:r>
              <a:rPr lang="en-US" sz="2000"/>
              <a:t>Interface standard IEEE – 488 parallel bus printer with 8086. Draw the necessary hardware scheme required for the same and write an ALP to print a character whose ASCII code is available in AL.</a:t>
            </a:r>
          </a:p>
          <a:p>
            <a:pPr>
              <a:lnSpc>
                <a:spcPct val="80000"/>
              </a:lnSpc>
            </a:pPr>
            <a:r>
              <a:rPr lang="en-US" sz="2000"/>
              <a:t>Readers are requested to get more details of the IEEE – 488 bus.</a:t>
            </a:r>
          </a:p>
        </p:txBody>
      </p:sp>
      <p:pic>
        <p:nvPicPr>
          <p:cNvPr id="262148" name="Picture 4"/>
          <p:cNvPicPr>
            <a:picLocks noChangeAspect="1" noChangeArrowheads="1"/>
          </p:cNvPicPr>
          <p:nvPr/>
        </p:nvPicPr>
        <p:blipFill>
          <a:blip r:embed="rId2"/>
          <a:srcRect/>
          <a:stretch>
            <a:fillRect/>
          </a:stretch>
        </p:blipFill>
        <p:spPr bwMode="auto">
          <a:xfrm>
            <a:off x="1981200" y="2133600"/>
            <a:ext cx="5334000" cy="39608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E6FC2017-7FED-4C72-A794-154C756046B4}" type="slidenum">
              <a:rPr lang="en-US"/>
              <a:pPr/>
              <a:t>59</a:t>
            </a:fld>
            <a:endParaRPr lang="en-US"/>
          </a:p>
        </p:txBody>
      </p:sp>
      <p:sp>
        <p:nvSpPr>
          <p:cNvPr id="263170" name="Rectangle 2"/>
          <p:cNvSpPr>
            <a:spLocks noGrp="1" noChangeArrowheads="1"/>
          </p:cNvSpPr>
          <p:nvPr>
            <p:ph type="title"/>
          </p:nvPr>
        </p:nvSpPr>
        <p:spPr/>
        <p:txBody>
          <a:bodyPr/>
          <a:lstStyle/>
          <a:p>
            <a:r>
              <a:rPr lang="en-US" sz="3200"/>
              <a:t>8255 Modes of Operation</a:t>
            </a:r>
          </a:p>
        </p:txBody>
      </p:sp>
      <p:pic>
        <p:nvPicPr>
          <p:cNvPr id="263171" name="Picture 3"/>
          <p:cNvPicPr>
            <a:picLocks noGrp="1" noChangeAspect="1" noChangeArrowheads="1"/>
          </p:cNvPicPr>
          <p:nvPr>
            <p:ph type="body" idx="1"/>
          </p:nvPr>
        </p:nvPicPr>
        <p:blipFill>
          <a:blip r:embed="rId2"/>
          <a:srcRect/>
          <a:stretch>
            <a:fillRect/>
          </a:stretch>
        </p:blipFill>
        <p:spPr>
          <a:xfrm>
            <a:off x="685800" y="1752600"/>
            <a:ext cx="5029200" cy="3165475"/>
          </a:xfrm>
        </p:spPr>
      </p:pic>
      <p:sp>
        <p:nvSpPr>
          <p:cNvPr id="263172" name="Text Box 4"/>
          <p:cNvSpPr txBox="1">
            <a:spLocks noChangeArrowheads="1"/>
          </p:cNvSpPr>
          <p:nvPr/>
        </p:nvSpPr>
        <p:spPr bwMode="auto">
          <a:xfrm>
            <a:off x="1143000" y="1143000"/>
            <a:ext cx="2889250" cy="366713"/>
          </a:xfrm>
          <a:prstGeom prst="rect">
            <a:avLst/>
          </a:prstGeom>
          <a:noFill/>
          <a:ln w="9525">
            <a:noFill/>
            <a:miter lim="800000"/>
            <a:headEnd/>
            <a:tailEnd/>
          </a:ln>
          <a:effectLst/>
        </p:spPr>
        <p:txBody>
          <a:bodyPr wrap="none">
            <a:spAutoFit/>
          </a:bodyPr>
          <a:lstStyle/>
          <a:p>
            <a:r>
              <a:rPr lang="en-US"/>
              <a:t>ALP for printing characters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E2690CE6-13D6-4CB2-BAE9-FB30D643D0D4}" type="slidenum">
              <a:rPr lang="en-US"/>
              <a:pPr/>
              <a:t>6</a:t>
            </a:fld>
            <a:endParaRPr lang="en-US"/>
          </a:p>
        </p:txBody>
      </p:sp>
      <p:sp>
        <p:nvSpPr>
          <p:cNvPr id="207874" name="Rectangle 2"/>
          <p:cNvSpPr>
            <a:spLocks noGrp="1" noChangeArrowheads="1"/>
          </p:cNvSpPr>
          <p:nvPr>
            <p:ph type="title"/>
          </p:nvPr>
        </p:nvSpPr>
        <p:spPr>
          <a:xfrm>
            <a:off x="152400" y="0"/>
            <a:ext cx="8839200" cy="685800"/>
          </a:xfrm>
        </p:spPr>
        <p:txBody>
          <a:bodyPr/>
          <a:lstStyle/>
          <a:p>
            <a:r>
              <a:rPr lang="en-US" sz="3200" b="1"/>
              <a:t>Semiconductor Memory Interfacing</a:t>
            </a:r>
          </a:p>
        </p:txBody>
      </p:sp>
      <p:sp>
        <p:nvSpPr>
          <p:cNvPr id="207875" name="Rectangle 3"/>
          <p:cNvSpPr>
            <a:spLocks noGrp="1" noChangeArrowheads="1"/>
          </p:cNvSpPr>
          <p:nvPr>
            <p:ph type="body" idx="1"/>
          </p:nvPr>
        </p:nvSpPr>
        <p:spPr>
          <a:xfrm>
            <a:off x="152400" y="533400"/>
            <a:ext cx="8839200" cy="6019800"/>
          </a:xfrm>
        </p:spPr>
        <p:txBody>
          <a:bodyPr/>
          <a:lstStyle/>
          <a:p>
            <a:pPr>
              <a:lnSpc>
                <a:spcPct val="80000"/>
              </a:lnSpc>
            </a:pPr>
            <a:r>
              <a:rPr lang="en-US" sz="2000" b="1"/>
              <a:t>Problem: </a:t>
            </a:r>
            <a:r>
              <a:rPr lang="en-US" sz="2000"/>
              <a:t>Interface two 4K X 8 EPROMS and two 4K X 8 RAM chips with 8086. select suitable maps.</a:t>
            </a:r>
          </a:p>
          <a:p>
            <a:pPr>
              <a:lnSpc>
                <a:spcPct val="80000"/>
              </a:lnSpc>
            </a:pPr>
            <a:endParaRPr lang="en-US" sz="2000" b="1"/>
          </a:p>
          <a:p>
            <a:pPr>
              <a:lnSpc>
                <a:spcPct val="80000"/>
              </a:lnSpc>
            </a:pPr>
            <a:r>
              <a:rPr lang="en-US" sz="2000" b="1"/>
              <a:t>Solution: </a:t>
            </a:r>
          </a:p>
          <a:p>
            <a:pPr lvl="1">
              <a:lnSpc>
                <a:spcPct val="80000"/>
              </a:lnSpc>
            </a:pPr>
            <a:r>
              <a:rPr lang="en-US" sz="1800"/>
              <a:t>We know that, after reset, the IP and CS are initialized to from address FFFF0H.</a:t>
            </a:r>
          </a:p>
          <a:p>
            <a:pPr lvl="1">
              <a:lnSpc>
                <a:spcPct val="80000"/>
              </a:lnSpc>
            </a:pPr>
            <a:r>
              <a:rPr lang="en-US" sz="1800"/>
              <a:t>Hence, this address must lie in the EPROM. </a:t>
            </a:r>
          </a:p>
          <a:p>
            <a:pPr lvl="1">
              <a:lnSpc>
                <a:spcPct val="80000"/>
              </a:lnSpc>
            </a:pPr>
            <a:r>
              <a:rPr lang="en-US" sz="1800"/>
              <a:t>The address of RAM may be selected any where in the 1MB address space of 8086, but we will select the RAM address such that the address map of the system is continuous as shown.</a:t>
            </a:r>
          </a:p>
          <a:p>
            <a:pPr lvl="1">
              <a:lnSpc>
                <a:spcPct val="80000"/>
              </a:lnSpc>
            </a:pPr>
            <a:r>
              <a:rPr lang="en-US" sz="1800"/>
              <a:t>Total 8K bytes of EPROM need 13 address lines A0 – A12. </a:t>
            </a:r>
          </a:p>
          <a:p>
            <a:pPr lvl="1">
              <a:lnSpc>
                <a:spcPct val="80000"/>
              </a:lnSpc>
            </a:pPr>
            <a:r>
              <a:rPr lang="en-US" sz="1800"/>
              <a:t>Address lines A13 – A19 are used for decoding to generate the chip select. </a:t>
            </a:r>
          </a:p>
          <a:p>
            <a:pPr lvl="1">
              <a:lnSpc>
                <a:spcPct val="80000"/>
              </a:lnSpc>
            </a:pPr>
            <a:r>
              <a:rPr lang="en-US" sz="1800"/>
              <a:t>The BHE bar signal goes low when a transfer is at odd address or higher byte of data is to be accessed. </a:t>
            </a:r>
          </a:p>
          <a:p>
            <a:pPr lvl="1">
              <a:lnSpc>
                <a:spcPct val="80000"/>
              </a:lnSpc>
            </a:pPr>
            <a:r>
              <a:rPr lang="en-US" sz="1800"/>
              <a:t>Let us assume that the latched address, BHE (bar) and de-multiplexed data lines are readily for interfacing.</a:t>
            </a:r>
          </a:p>
          <a:p>
            <a:pPr lvl="1">
              <a:lnSpc>
                <a:spcPct val="80000"/>
              </a:lnSpc>
            </a:pPr>
            <a:r>
              <a:rPr lang="en-US" sz="1800"/>
              <a:t>The two 4K X 8 chips of RAM and ROM are arranged in parallel to obtain 16 bit data bus width. </a:t>
            </a:r>
          </a:p>
          <a:p>
            <a:pPr lvl="1">
              <a:lnSpc>
                <a:spcPct val="80000"/>
              </a:lnSpc>
            </a:pPr>
            <a:r>
              <a:rPr lang="en-US" sz="1800"/>
              <a:t>If A0 is 0, i.e. the address is even and is in RAM, then the lower RAM chip is selected indicating 8 bit transfer at even address. </a:t>
            </a:r>
          </a:p>
          <a:p>
            <a:pPr lvl="1">
              <a:lnSpc>
                <a:spcPct val="80000"/>
              </a:lnSpc>
            </a:pPr>
            <a:r>
              <a:rPr lang="en-US" sz="1800"/>
              <a:t>If A0 is 1, i.e. the address is odd and is in RAM, the BHE bar goes low; the upper RAM chip is selected, further indicating that the 8 bit transfer is at an odd address.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AAA514B1-B673-4B10-8648-D008F8762699}" type="slidenum">
              <a:rPr lang="en-US"/>
              <a:pPr/>
              <a:t>60</a:t>
            </a:fld>
            <a:endParaRPr lang="en-US"/>
          </a:p>
        </p:txBody>
      </p:sp>
      <p:sp>
        <p:nvSpPr>
          <p:cNvPr id="264194" name="Rectangle 2"/>
          <p:cNvSpPr>
            <a:spLocks noGrp="1" noChangeArrowheads="1"/>
          </p:cNvSpPr>
          <p:nvPr>
            <p:ph type="title"/>
          </p:nvPr>
        </p:nvSpPr>
        <p:spPr/>
        <p:txBody>
          <a:bodyPr/>
          <a:lstStyle/>
          <a:p>
            <a:r>
              <a:rPr lang="en-US" sz="3200"/>
              <a:t>8255 Modes of Operation</a:t>
            </a:r>
          </a:p>
        </p:txBody>
      </p:sp>
      <p:pic>
        <p:nvPicPr>
          <p:cNvPr id="264195" name="Picture 3"/>
          <p:cNvPicPr>
            <a:picLocks noGrp="1" noChangeAspect="1" noChangeArrowheads="1"/>
          </p:cNvPicPr>
          <p:nvPr>
            <p:ph type="body" idx="1"/>
          </p:nvPr>
        </p:nvPicPr>
        <p:blipFill>
          <a:blip r:embed="rId2"/>
          <a:srcRect/>
          <a:stretch>
            <a:fillRect/>
          </a:stretch>
        </p:blipFill>
        <p:spPr>
          <a:xfrm>
            <a:off x="1371600" y="990600"/>
            <a:ext cx="6019800" cy="5503863"/>
          </a:xfrm>
        </p:spPr>
      </p:pic>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93845C45-C658-464C-83A7-86951CBB7E0E}" type="slidenum">
              <a:rPr lang="en-US"/>
              <a:pPr/>
              <a:t>61</a:t>
            </a:fld>
            <a:endParaRPr lang="en-US"/>
          </a:p>
        </p:txBody>
      </p:sp>
      <p:sp>
        <p:nvSpPr>
          <p:cNvPr id="265218" name="Rectangle 2"/>
          <p:cNvSpPr>
            <a:spLocks noGrp="1" noChangeArrowheads="1"/>
          </p:cNvSpPr>
          <p:nvPr>
            <p:ph type="title"/>
          </p:nvPr>
        </p:nvSpPr>
        <p:spPr/>
        <p:txBody>
          <a:bodyPr/>
          <a:lstStyle/>
          <a:p>
            <a:r>
              <a:rPr lang="en-US" sz="3200"/>
              <a:t>8255 Modes of Operation</a:t>
            </a:r>
          </a:p>
        </p:txBody>
      </p:sp>
      <p:sp>
        <p:nvSpPr>
          <p:cNvPr id="265219" name="Rectangle 3"/>
          <p:cNvSpPr>
            <a:spLocks noGrp="1" noChangeArrowheads="1"/>
          </p:cNvSpPr>
          <p:nvPr>
            <p:ph type="body" idx="1"/>
          </p:nvPr>
        </p:nvSpPr>
        <p:spPr/>
        <p:txBody>
          <a:bodyPr/>
          <a:lstStyle/>
          <a:p>
            <a:pPr>
              <a:lnSpc>
                <a:spcPct val="80000"/>
              </a:lnSpc>
            </a:pPr>
            <a:r>
              <a:rPr lang="en-US" sz="2400" b="1"/>
              <a:t>MODE 2 (Strobed bidirectional I/O)</a:t>
            </a:r>
            <a:endParaRPr lang="en-US" sz="2400"/>
          </a:p>
          <a:p>
            <a:pPr>
              <a:lnSpc>
                <a:spcPct val="80000"/>
              </a:lnSpc>
            </a:pPr>
            <a:r>
              <a:rPr lang="en-US" sz="2400"/>
              <a:t>This mode of operation of 8255 is also known as strobed bidirectional I/O. </a:t>
            </a:r>
          </a:p>
          <a:p>
            <a:pPr>
              <a:lnSpc>
                <a:spcPct val="80000"/>
              </a:lnSpc>
            </a:pPr>
            <a:endParaRPr lang="en-US" sz="2400"/>
          </a:p>
          <a:p>
            <a:pPr>
              <a:lnSpc>
                <a:spcPct val="80000"/>
              </a:lnSpc>
            </a:pPr>
            <a:r>
              <a:rPr lang="en-US" sz="2400"/>
              <a:t>The salient features of mode 2 of 8255 are listed as follows</a:t>
            </a:r>
          </a:p>
          <a:p>
            <a:pPr lvl="1">
              <a:lnSpc>
                <a:spcPct val="80000"/>
              </a:lnSpc>
            </a:pPr>
            <a:r>
              <a:rPr lang="en-US" sz="2000"/>
              <a:t>The single 8 – bit port in group A is available</a:t>
            </a:r>
          </a:p>
          <a:p>
            <a:pPr lvl="1">
              <a:lnSpc>
                <a:spcPct val="80000"/>
              </a:lnSpc>
            </a:pPr>
            <a:r>
              <a:rPr lang="en-US" sz="2000"/>
              <a:t>The 8 – bit port is bidirectional and additionally a 5 – bit control port is available</a:t>
            </a:r>
          </a:p>
          <a:p>
            <a:pPr lvl="1">
              <a:lnSpc>
                <a:spcPct val="80000"/>
              </a:lnSpc>
            </a:pPr>
            <a:r>
              <a:rPr lang="en-US" sz="2000"/>
              <a:t>Three I/O lines are available at port C, viz. PC2 – PC0</a:t>
            </a:r>
          </a:p>
          <a:p>
            <a:pPr lvl="1">
              <a:lnSpc>
                <a:spcPct val="80000"/>
              </a:lnSpc>
            </a:pPr>
            <a:r>
              <a:rPr lang="en-US" sz="2000"/>
              <a:t>Inputs and outputs are both latched</a:t>
            </a:r>
          </a:p>
          <a:p>
            <a:pPr lvl="1">
              <a:lnSpc>
                <a:spcPct val="80000"/>
              </a:lnSpc>
            </a:pPr>
            <a:r>
              <a:rPr lang="en-US" sz="2000"/>
              <a:t>The 5 – bit control port C (PC3 – PC7) is used for generating/ accepting handshake signals for the 8 bit data transfer on port A.</a:t>
            </a:r>
            <a:endParaRPr lang="en-US" sz="2000" b="1"/>
          </a:p>
          <a:p>
            <a:pPr>
              <a:lnSpc>
                <a:spcPct val="80000"/>
              </a:lnSpc>
            </a:pPr>
            <a:endParaRPr lang="en-US" sz="2400" b="1"/>
          </a:p>
          <a:p>
            <a:pPr>
              <a:lnSpc>
                <a:spcPct val="80000"/>
              </a:lnSpc>
            </a:pPr>
            <a:r>
              <a:rPr lang="en-US" sz="2400" b="1"/>
              <a:t>Control Signals in mode 2:</a:t>
            </a:r>
          </a:p>
          <a:p>
            <a:pPr lvl="1">
              <a:lnSpc>
                <a:spcPct val="80000"/>
              </a:lnSpc>
            </a:pPr>
            <a:r>
              <a:rPr lang="en-US" sz="2000" b="1"/>
              <a:t>INTR (Interrupt request) - </a:t>
            </a:r>
            <a:r>
              <a:rPr lang="en-US" sz="2000"/>
              <a:t>As in mode 1, this control signal is active high and is used to interrupt the microprocessor to ask for the transfer of the next data by to / from it. The signal is used for input (read) as well as output (write) operations. </a:t>
            </a:r>
            <a:endParaRPr lang="en-US" sz="2000" b="1"/>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CDC739D0-7464-449E-89BC-46945A22DFBE}" type="slidenum">
              <a:rPr lang="en-US"/>
              <a:pPr/>
              <a:t>62</a:t>
            </a:fld>
            <a:endParaRPr lang="en-US"/>
          </a:p>
        </p:txBody>
      </p:sp>
      <p:sp>
        <p:nvSpPr>
          <p:cNvPr id="266242" name="Rectangle 2"/>
          <p:cNvSpPr>
            <a:spLocks noGrp="1" noChangeArrowheads="1"/>
          </p:cNvSpPr>
          <p:nvPr>
            <p:ph type="title"/>
          </p:nvPr>
        </p:nvSpPr>
        <p:spPr/>
        <p:txBody>
          <a:bodyPr/>
          <a:lstStyle/>
          <a:p>
            <a:r>
              <a:rPr lang="en-US" sz="3200"/>
              <a:t>8255 Modes of Operation</a:t>
            </a:r>
          </a:p>
        </p:txBody>
      </p:sp>
      <p:sp>
        <p:nvSpPr>
          <p:cNvPr id="266243" name="Rectangle 3"/>
          <p:cNvSpPr>
            <a:spLocks noGrp="1" noChangeArrowheads="1"/>
          </p:cNvSpPr>
          <p:nvPr>
            <p:ph type="body" idx="1"/>
          </p:nvPr>
        </p:nvSpPr>
        <p:spPr/>
        <p:txBody>
          <a:bodyPr/>
          <a:lstStyle/>
          <a:p>
            <a:pPr>
              <a:lnSpc>
                <a:spcPct val="80000"/>
              </a:lnSpc>
            </a:pPr>
            <a:r>
              <a:rPr lang="en-US" sz="2000" b="1"/>
              <a:t>Control signals for output operations</a:t>
            </a:r>
          </a:p>
          <a:p>
            <a:pPr lvl="1">
              <a:lnSpc>
                <a:spcPct val="80000"/>
              </a:lnSpc>
            </a:pPr>
            <a:r>
              <a:rPr lang="en-US" sz="1800" b="1"/>
              <a:t>OBF BAR (Output buffer full) </a:t>
            </a:r>
            <a:r>
              <a:rPr lang="en-US" sz="1800"/>
              <a:t>this signal, when falls to logic low level, indicates that the CPU written data to port A.</a:t>
            </a:r>
            <a:endParaRPr lang="en-US" sz="1800" b="1"/>
          </a:p>
          <a:p>
            <a:pPr lvl="1">
              <a:lnSpc>
                <a:spcPct val="80000"/>
              </a:lnSpc>
            </a:pPr>
            <a:r>
              <a:rPr lang="en-US" sz="1800" b="1"/>
              <a:t>ACK BAR (Acknowledge) </a:t>
            </a:r>
            <a:r>
              <a:rPr lang="en-US" sz="1800"/>
              <a:t>this control input, when falls to logic low level, acknowledges that the previous data byte is received by the destination and the next byte may be sent by the processor. This signal enables the internal tristate buffers to send out the next data byte on port A.</a:t>
            </a:r>
          </a:p>
          <a:p>
            <a:pPr lvl="1">
              <a:lnSpc>
                <a:spcPct val="80000"/>
              </a:lnSpc>
            </a:pPr>
            <a:r>
              <a:rPr lang="en-US" sz="1800"/>
              <a:t>I</a:t>
            </a:r>
            <a:r>
              <a:rPr lang="en-US" sz="1800" b="1"/>
              <a:t>NTE 1 (A flag associated with OBF BAR</a:t>
            </a:r>
            <a:r>
              <a:rPr lang="en-US" sz="1800"/>
              <a:t>) This can be controlled by bit set / reset mode with PC6.</a:t>
            </a:r>
            <a:endParaRPr lang="en-US" sz="1800" b="1"/>
          </a:p>
          <a:p>
            <a:pPr>
              <a:lnSpc>
                <a:spcPct val="80000"/>
              </a:lnSpc>
            </a:pPr>
            <a:endParaRPr lang="en-US" sz="2000" b="1"/>
          </a:p>
          <a:p>
            <a:pPr>
              <a:lnSpc>
                <a:spcPct val="80000"/>
              </a:lnSpc>
            </a:pPr>
            <a:r>
              <a:rPr lang="en-US" sz="2000" b="1"/>
              <a:t>Control signals for input operations</a:t>
            </a:r>
          </a:p>
          <a:p>
            <a:pPr lvl="1">
              <a:lnSpc>
                <a:spcPct val="80000"/>
              </a:lnSpc>
            </a:pPr>
            <a:r>
              <a:rPr lang="en-US" sz="1800" b="1"/>
              <a:t>STB BAR (Strobe input) – </a:t>
            </a:r>
            <a:r>
              <a:rPr lang="en-US" sz="1800"/>
              <a:t>A low on this line is used to strobe in the data into the input latches of 8255.</a:t>
            </a:r>
            <a:endParaRPr lang="en-US" sz="1800" b="1"/>
          </a:p>
          <a:p>
            <a:pPr lvl="1">
              <a:lnSpc>
                <a:spcPct val="80000"/>
              </a:lnSpc>
            </a:pPr>
            <a:r>
              <a:rPr lang="en-US" sz="1800" b="1"/>
              <a:t>IBF (Input buffer full) – </a:t>
            </a:r>
            <a:r>
              <a:rPr lang="en-US" sz="1800"/>
              <a:t>When the data is loaded to in to the input buffer, this signal rises to logic ‘1’. This can be used as an acknowledgement that the data has been received by the receiver.</a:t>
            </a:r>
          </a:p>
          <a:p>
            <a:pPr lvl="1">
              <a:lnSpc>
                <a:spcPct val="80000"/>
              </a:lnSpc>
            </a:pPr>
            <a:r>
              <a:rPr lang="en-US" sz="1800"/>
              <a:t>The INTR goes high only if either IBF, INTE 2, STB bar and RD bar go high or OBF bar, INTE1, ACK bar and WR bar go high. The port C can be read to know the status of the peripheral device, in terms of the control signals, using the normal I/O instructions.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27B77F2B-7BD9-4E75-9E93-D328A1B0D591}" type="slidenum">
              <a:rPr lang="en-US"/>
              <a:pPr/>
              <a:t>63</a:t>
            </a:fld>
            <a:endParaRPr lang="en-US"/>
          </a:p>
        </p:txBody>
      </p:sp>
      <p:sp>
        <p:nvSpPr>
          <p:cNvPr id="267266" name="Rectangle 2"/>
          <p:cNvSpPr>
            <a:spLocks noGrp="1" noChangeArrowheads="1"/>
          </p:cNvSpPr>
          <p:nvPr>
            <p:ph type="title"/>
          </p:nvPr>
        </p:nvSpPr>
        <p:spPr/>
        <p:txBody>
          <a:bodyPr/>
          <a:lstStyle/>
          <a:p>
            <a:r>
              <a:rPr lang="en-US" sz="3200"/>
              <a:t>8255 Modes of Operation</a:t>
            </a:r>
          </a:p>
        </p:txBody>
      </p:sp>
      <p:sp>
        <p:nvSpPr>
          <p:cNvPr id="267267" name="Rectangle 3"/>
          <p:cNvSpPr>
            <a:spLocks noGrp="1" noChangeArrowheads="1"/>
          </p:cNvSpPr>
          <p:nvPr>
            <p:ph type="body" idx="1"/>
          </p:nvPr>
        </p:nvSpPr>
        <p:spPr/>
        <p:txBody>
          <a:bodyPr/>
          <a:lstStyle/>
          <a:p>
            <a:r>
              <a:rPr lang="en-US" sz="1800"/>
              <a:t>An 8086 system with a 8255 interfaced at port A address F0H, has a block of 100 data bytes stored in it. Another 8086 system with another 8255 interfaced at port A address 80H has another block of 100 data bytes stored in it. Interchange these blocks of data bytes between the 8086 systems. Draw the necessary hardware scheme and write the necessary sequence instructions. Both systems run on the same CLK rate.</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5C8BDDC3-3D51-4DC7-9268-2E2304F8EF4D}" type="slidenum">
              <a:rPr lang="en-US"/>
              <a:pPr/>
              <a:t>64</a:t>
            </a:fld>
            <a:endParaRPr lang="en-US"/>
          </a:p>
        </p:txBody>
      </p:sp>
      <p:sp>
        <p:nvSpPr>
          <p:cNvPr id="268290" name="Rectangle 2"/>
          <p:cNvSpPr>
            <a:spLocks noGrp="1" noChangeArrowheads="1"/>
          </p:cNvSpPr>
          <p:nvPr>
            <p:ph type="title"/>
          </p:nvPr>
        </p:nvSpPr>
        <p:spPr/>
        <p:txBody>
          <a:bodyPr/>
          <a:lstStyle/>
          <a:p>
            <a:r>
              <a:rPr lang="en-US" sz="3200"/>
              <a:t>8255 Modes of Operation</a:t>
            </a:r>
          </a:p>
        </p:txBody>
      </p:sp>
      <p:pic>
        <p:nvPicPr>
          <p:cNvPr id="268291" name="Picture 3"/>
          <p:cNvPicPr>
            <a:picLocks noGrp="1" noChangeAspect="1" noChangeArrowheads="1"/>
          </p:cNvPicPr>
          <p:nvPr>
            <p:ph type="body" idx="1"/>
          </p:nvPr>
        </p:nvPicPr>
        <p:blipFill>
          <a:blip r:embed="rId2"/>
          <a:srcRect/>
          <a:stretch>
            <a:fillRect/>
          </a:stretch>
        </p:blipFill>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69F2F977-7655-43F0-B0D5-94D92DEC0DA4}" type="slidenum">
              <a:rPr lang="en-US"/>
              <a:pPr/>
              <a:t>65</a:t>
            </a:fld>
            <a:endParaRPr lang="en-US"/>
          </a:p>
        </p:txBody>
      </p:sp>
      <p:sp>
        <p:nvSpPr>
          <p:cNvPr id="269314" name="Rectangle 2"/>
          <p:cNvSpPr>
            <a:spLocks noGrp="1" noChangeArrowheads="1"/>
          </p:cNvSpPr>
          <p:nvPr>
            <p:ph type="title"/>
          </p:nvPr>
        </p:nvSpPr>
        <p:spPr>
          <a:xfrm>
            <a:off x="152400" y="-152400"/>
            <a:ext cx="8839200" cy="685800"/>
          </a:xfrm>
        </p:spPr>
        <p:txBody>
          <a:bodyPr/>
          <a:lstStyle/>
          <a:p>
            <a:r>
              <a:rPr lang="en-US" sz="3200"/>
              <a:t>8255 Modes of Operation</a:t>
            </a:r>
          </a:p>
        </p:txBody>
      </p:sp>
      <p:pic>
        <p:nvPicPr>
          <p:cNvPr id="269315" name="Picture 3"/>
          <p:cNvPicPr>
            <a:picLocks noGrp="1" noChangeAspect="1" noChangeArrowheads="1"/>
          </p:cNvPicPr>
          <p:nvPr>
            <p:ph type="body" idx="1"/>
          </p:nvPr>
        </p:nvPicPr>
        <p:blipFill>
          <a:blip r:embed="rId2"/>
          <a:srcRect/>
          <a:stretch>
            <a:fillRect/>
          </a:stretch>
        </p:blipFill>
        <p:spPr>
          <a:xfrm>
            <a:off x="152400" y="838200"/>
            <a:ext cx="8686800" cy="5467350"/>
          </a:xfrm>
        </p:spPr>
      </p:pic>
      <p:sp>
        <p:nvSpPr>
          <p:cNvPr id="269317" name="Text Box 5"/>
          <p:cNvSpPr txBox="1">
            <a:spLocks noChangeArrowheads="1"/>
          </p:cNvSpPr>
          <p:nvPr/>
        </p:nvSpPr>
        <p:spPr bwMode="auto">
          <a:xfrm>
            <a:off x="0" y="533400"/>
            <a:ext cx="2133600" cy="366713"/>
          </a:xfrm>
          <a:prstGeom prst="rect">
            <a:avLst/>
          </a:prstGeom>
          <a:noFill/>
          <a:ln w="9525">
            <a:noFill/>
            <a:miter lim="800000"/>
            <a:headEnd/>
            <a:tailEnd/>
          </a:ln>
          <a:effectLst/>
        </p:spPr>
        <p:txBody>
          <a:bodyPr>
            <a:spAutoFit/>
          </a:bodyPr>
          <a:lstStyle/>
          <a:p>
            <a:pPr algn="l">
              <a:spcBef>
                <a:spcPct val="50000"/>
              </a:spcBef>
            </a:pPr>
            <a:r>
              <a:rPr lang="en-US">
                <a:solidFill>
                  <a:schemeClr val="accent2"/>
                </a:solidFill>
              </a:rPr>
              <a:t>Transmitter ALP:</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862A286B-0692-4FF7-B206-4ADD810B6675}" type="slidenum">
              <a:rPr lang="en-US"/>
              <a:pPr/>
              <a:t>66</a:t>
            </a:fld>
            <a:endParaRPr lang="en-US"/>
          </a:p>
        </p:txBody>
      </p:sp>
      <p:sp>
        <p:nvSpPr>
          <p:cNvPr id="270338" name="Rectangle 2"/>
          <p:cNvSpPr>
            <a:spLocks noGrp="1" noChangeArrowheads="1"/>
          </p:cNvSpPr>
          <p:nvPr>
            <p:ph type="title"/>
          </p:nvPr>
        </p:nvSpPr>
        <p:spPr/>
        <p:txBody>
          <a:bodyPr/>
          <a:lstStyle/>
          <a:p>
            <a:r>
              <a:rPr lang="en-US" sz="3200"/>
              <a:t>8255 Modes of Operation</a:t>
            </a:r>
          </a:p>
        </p:txBody>
      </p:sp>
      <p:pic>
        <p:nvPicPr>
          <p:cNvPr id="270340" name="Picture 4"/>
          <p:cNvPicPr>
            <a:picLocks noGrp="1" noChangeAspect="1" noChangeArrowheads="1"/>
          </p:cNvPicPr>
          <p:nvPr>
            <p:ph type="body" idx="1"/>
          </p:nvPr>
        </p:nvPicPr>
        <p:blipFill>
          <a:blip r:embed="rId2"/>
          <a:srcRect/>
          <a:stretch>
            <a:fillRect/>
          </a:stretch>
        </p:blipFill>
        <p:spPr>
          <a:xfrm>
            <a:off x="152400" y="842963"/>
            <a:ext cx="8839200" cy="5553075"/>
          </a:xfrm>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BDD5C7E8-94EC-4BD6-B07B-74B36E4C53B0}" type="slidenum">
              <a:rPr lang="en-US"/>
              <a:pPr/>
              <a:t>67</a:t>
            </a:fld>
            <a:endParaRPr lang="en-US"/>
          </a:p>
        </p:txBody>
      </p:sp>
      <p:sp>
        <p:nvSpPr>
          <p:cNvPr id="271362" name="Rectangle 2"/>
          <p:cNvSpPr>
            <a:spLocks noGrp="1" noChangeArrowheads="1"/>
          </p:cNvSpPr>
          <p:nvPr>
            <p:ph type="title"/>
          </p:nvPr>
        </p:nvSpPr>
        <p:spPr/>
        <p:txBody>
          <a:bodyPr/>
          <a:lstStyle/>
          <a:p>
            <a:r>
              <a:rPr lang="en-US" sz="3200"/>
              <a:t>8255 Modes of Operation</a:t>
            </a:r>
          </a:p>
        </p:txBody>
      </p:sp>
      <p:pic>
        <p:nvPicPr>
          <p:cNvPr id="271363" name="Picture 3"/>
          <p:cNvPicPr>
            <a:picLocks noGrp="1" noChangeAspect="1" noChangeArrowheads="1"/>
          </p:cNvPicPr>
          <p:nvPr>
            <p:ph type="body" idx="1"/>
          </p:nvPr>
        </p:nvPicPr>
        <p:blipFill>
          <a:blip r:embed="rId2"/>
          <a:srcRect/>
          <a:stretch>
            <a:fillRect/>
          </a:stretch>
        </p:blipFill>
        <p:spPr/>
      </p:pic>
      <p:sp>
        <p:nvSpPr>
          <p:cNvPr id="271365" name="Text Box 5"/>
          <p:cNvSpPr txBox="1">
            <a:spLocks noChangeArrowheads="1"/>
          </p:cNvSpPr>
          <p:nvPr/>
        </p:nvSpPr>
        <p:spPr bwMode="auto">
          <a:xfrm>
            <a:off x="0" y="533400"/>
            <a:ext cx="2133600" cy="366713"/>
          </a:xfrm>
          <a:prstGeom prst="rect">
            <a:avLst/>
          </a:prstGeom>
          <a:noFill/>
          <a:ln w="9525">
            <a:noFill/>
            <a:miter lim="800000"/>
            <a:headEnd/>
            <a:tailEnd/>
          </a:ln>
          <a:effectLst/>
        </p:spPr>
        <p:txBody>
          <a:bodyPr>
            <a:spAutoFit/>
          </a:bodyPr>
          <a:lstStyle/>
          <a:p>
            <a:pPr algn="l">
              <a:spcBef>
                <a:spcPct val="50000"/>
              </a:spcBef>
            </a:pPr>
            <a:r>
              <a:rPr lang="en-US">
                <a:solidFill>
                  <a:schemeClr val="accent2"/>
                </a:solidFill>
              </a:rPr>
              <a:t>Receiver ALP:</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p:cNvSpPr>
            <a:spLocks noGrp="1"/>
          </p:cNvSpPr>
          <p:nvPr>
            <p:ph type="sldNum" sz="quarter" idx="12"/>
          </p:nvPr>
        </p:nvSpPr>
        <p:spPr/>
        <p:txBody>
          <a:bodyPr/>
          <a:lstStyle/>
          <a:p>
            <a:fld id="{A1AAA90C-9021-40B2-90E3-35D9D681ACCC}" type="slidenum">
              <a:rPr lang="en-US"/>
              <a:pPr/>
              <a:t>68</a:t>
            </a:fld>
            <a:endParaRPr lang="en-US"/>
          </a:p>
        </p:txBody>
      </p:sp>
      <p:sp>
        <p:nvSpPr>
          <p:cNvPr id="272386" name="Rectangle 2"/>
          <p:cNvSpPr>
            <a:spLocks noGrp="1" noChangeArrowheads="1"/>
          </p:cNvSpPr>
          <p:nvPr>
            <p:ph type="title"/>
          </p:nvPr>
        </p:nvSpPr>
        <p:spPr/>
        <p:txBody>
          <a:bodyPr/>
          <a:lstStyle/>
          <a:p>
            <a:r>
              <a:rPr lang="en-US" sz="3200"/>
              <a:t>8255 Modes of Operation</a:t>
            </a:r>
          </a:p>
        </p:txBody>
      </p:sp>
      <p:pic>
        <p:nvPicPr>
          <p:cNvPr id="272387" name="Picture 3"/>
          <p:cNvPicPr>
            <a:picLocks noGrp="1" noChangeAspect="1" noChangeArrowheads="1"/>
          </p:cNvPicPr>
          <p:nvPr>
            <p:ph type="body" idx="1"/>
          </p:nvPr>
        </p:nvPicPr>
        <p:blipFill>
          <a:blip r:embed="rId2"/>
          <a:srcRect/>
          <a:stretch>
            <a:fillRect/>
          </a:stretch>
        </p:blipFill>
        <p:spPr>
          <a:xfrm>
            <a:off x="152400" y="838200"/>
            <a:ext cx="4953000" cy="2301875"/>
          </a:xfrm>
        </p:spPr>
      </p:pic>
      <p:pic>
        <p:nvPicPr>
          <p:cNvPr id="272388" name="Picture 4"/>
          <p:cNvPicPr>
            <a:picLocks noChangeAspect="1" noChangeArrowheads="1"/>
          </p:cNvPicPr>
          <p:nvPr/>
        </p:nvPicPr>
        <p:blipFill>
          <a:blip r:embed="rId3"/>
          <a:srcRect/>
          <a:stretch>
            <a:fillRect/>
          </a:stretch>
        </p:blipFill>
        <p:spPr bwMode="auto">
          <a:xfrm>
            <a:off x="457200" y="4191000"/>
            <a:ext cx="8034338" cy="2036763"/>
          </a:xfrm>
          <a:prstGeom prst="rect">
            <a:avLst/>
          </a:prstGeom>
          <a:noFill/>
          <a:ln w="9525">
            <a:noFill/>
            <a:miter lim="800000"/>
            <a:headEnd/>
            <a:tailEnd/>
          </a:ln>
          <a:effectLst/>
        </p:spPr>
      </p:pic>
      <p:sp>
        <p:nvSpPr>
          <p:cNvPr id="272389" name="Text Box 5"/>
          <p:cNvSpPr txBox="1">
            <a:spLocks noChangeArrowheads="1"/>
          </p:cNvSpPr>
          <p:nvPr/>
        </p:nvSpPr>
        <p:spPr bwMode="auto">
          <a:xfrm>
            <a:off x="304800" y="3581400"/>
            <a:ext cx="3054350" cy="366713"/>
          </a:xfrm>
          <a:prstGeom prst="rect">
            <a:avLst/>
          </a:prstGeom>
          <a:noFill/>
          <a:ln w="9525">
            <a:noFill/>
            <a:miter lim="800000"/>
            <a:headEnd/>
            <a:tailEnd/>
          </a:ln>
          <a:effectLst/>
        </p:spPr>
        <p:txBody>
          <a:bodyPr wrap="none">
            <a:spAutoFit/>
          </a:bodyPr>
          <a:lstStyle/>
          <a:p>
            <a:r>
              <a:rPr lang="en-US">
                <a:solidFill>
                  <a:schemeClr val="accent2"/>
                </a:solidFill>
              </a:rPr>
              <a:t>ALP for Synchronous Delay: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12277576-2509-4E32-AD74-EC091C4A634C}" type="slidenum">
              <a:rPr lang="en-US"/>
              <a:pPr/>
              <a:t>7</a:t>
            </a:fld>
            <a:endParaRPr lang="en-US"/>
          </a:p>
        </p:txBody>
      </p:sp>
      <p:sp>
        <p:nvSpPr>
          <p:cNvPr id="209922" name="Rectangle 2"/>
          <p:cNvSpPr>
            <a:spLocks noGrp="1" noChangeArrowheads="1"/>
          </p:cNvSpPr>
          <p:nvPr>
            <p:ph type="title"/>
          </p:nvPr>
        </p:nvSpPr>
        <p:spPr/>
        <p:txBody>
          <a:bodyPr/>
          <a:lstStyle/>
          <a:p>
            <a:r>
              <a:rPr lang="en-US" sz="3600" b="1"/>
              <a:t>Semiconductor Memory Interfacing</a:t>
            </a:r>
          </a:p>
        </p:txBody>
      </p:sp>
      <p:pic>
        <p:nvPicPr>
          <p:cNvPr id="209924" name="Picture 4"/>
          <p:cNvPicPr>
            <a:picLocks noChangeAspect="1" noChangeArrowheads="1"/>
          </p:cNvPicPr>
          <p:nvPr/>
        </p:nvPicPr>
        <p:blipFill>
          <a:blip r:embed="rId2"/>
          <a:srcRect/>
          <a:stretch>
            <a:fillRect/>
          </a:stretch>
        </p:blipFill>
        <p:spPr bwMode="auto">
          <a:xfrm>
            <a:off x="1219200" y="685800"/>
            <a:ext cx="6248400" cy="606266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p:cNvSpPr>
            <a:spLocks noGrp="1"/>
          </p:cNvSpPr>
          <p:nvPr>
            <p:ph type="sldNum" sz="quarter" idx="12"/>
          </p:nvPr>
        </p:nvSpPr>
        <p:spPr/>
        <p:txBody>
          <a:bodyPr/>
          <a:lstStyle/>
          <a:p>
            <a:fld id="{3B56E934-24A2-4CCB-BBC8-91A39BF9FBE8}" type="slidenum">
              <a:rPr lang="en-US"/>
              <a:pPr/>
              <a:t>8</a:t>
            </a:fld>
            <a:endParaRPr lang="en-US"/>
          </a:p>
        </p:txBody>
      </p:sp>
      <p:sp>
        <p:nvSpPr>
          <p:cNvPr id="210946" name="Rectangle 2"/>
          <p:cNvSpPr>
            <a:spLocks noGrp="1" noChangeArrowheads="1"/>
          </p:cNvSpPr>
          <p:nvPr>
            <p:ph type="title"/>
          </p:nvPr>
        </p:nvSpPr>
        <p:spPr/>
        <p:txBody>
          <a:bodyPr/>
          <a:lstStyle/>
          <a:p>
            <a:r>
              <a:rPr lang="en-US" sz="3600" b="1"/>
              <a:t>Semiconductor Memory Interfacing</a:t>
            </a:r>
          </a:p>
        </p:txBody>
      </p:sp>
      <p:sp>
        <p:nvSpPr>
          <p:cNvPr id="210947" name="Rectangle 3"/>
          <p:cNvSpPr>
            <a:spLocks noGrp="1" noChangeArrowheads="1"/>
          </p:cNvSpPr>
          <p:nvPr>
            <p:ph type="body" idx="1"/>
          </p:nvPr>
        </p:nvSpPr>
        <p:spPr/>
        <p:txBody>
          <a:bodyPr/>
          <a:lstStyle/>
          <a:p>
            <a:pPr>
              <a:lnSpc>
                <a:spcPct val="80000"/>
              </a:lnSpc>
            </a:pPr>
            <a:r>
              <a:rPr lang="en-US" sz="2400" b="1" dirty="0"/>
              <a:t>Problem:</a:t>
            </a:r>
            <a:r>
              <a:rPr lang="en-US" sz="2400" dirty="0"/>
              <a:t> Design an interface between 8086 CPU </a:t>
            </a:r>
            <a:r>
              <a:rPr lang="en-US" sz="2400" dirty="0" smtClean="0"/>
              <a:t>and two chips of 16Kx8 EPROM and two </a:t>
            </a:r>
            <a:r>
              <a:rPr lang="en-US" sz="2400" dirty="0"/>
              <a:t>chips of 32 K X 8 RAM. Select the starting address of EPROM suitably. The RAM address must start at 00000H.</a:t>
            </a:r>
            <a:endParaRPr lang="en-US" sz="2400" b="1" dirty="0"/>
          </a:p>
          <a:p>
            <a:pPr>
              <a:lnSpc>
                <a:spcPct val="80000"/>
              </a:lnSpc>
            </a:pPr>
            <a:endParaRPr lang="en-US" sz="2400" b="1" dirty="0"/>
          </a:p>
          <a:p>
            <a:pPr>
              <a:lnSpc>
                <a:spcPct val="80000"/>
              </a:lnSpc>
            </a:pPr>
            <a:r>
              <a:rPr lang="en-US" sz="2400" b="1" dirty="0"/>
              <a:t>Solution: </a:t>
            </a:r>
          </a:p>
          <a:p>
            <a:pPr lvl="1">
              <a:lnSpc>
                <a:spcPct val="80000"/>
              </a:lnSpc>
            </a:pPr>
            <a:r>
              <a:rPr lang="en-US" sz="2000" dirty="0"/>
              <a:t>The last address in the map of 8086 is FFFFFH. After resetting, the processor starts from FFFF0H. Hence this address must lie in the address range of EPROM.</a:t>
            </a:r>
          </a:p>
          <a:p>
            <a:pPr lvl="1">
              <a:lnSpc>
                <a:spcPct val="80000"/>
              </a:lnSpc>
            </a:pPr>
            <a:r>
              <a:rPr lang="en-US" sz="2000" dirty="0"/>
              <a:t>It is better not to use a decoder to implement the above map because it is not continuous, i.e. there is some unused address space between the last RAM address (0FFFFH) and the first EPROM address (F8000H). </a:t>
            </a:r>
          </a:p>
          <a:p>
            <a:pPr lvl="1">
              <a:lnSpc>
                <a:spcPct val="80000"/>
              </a:lnSpc>
            </a:pPr>
            <a:r>
              <a:rPr lang="en-US" sz="2000" dirty="0"/>
              <a:t>Let us select a variable C for memory address pulse, i.e. output of 6 input NAND gate. BHE (bar) is abbreviated as B.</a:t>
            </a:r>
          </a:p>
          <a:p>
            <a:pPr lvl="1">
              <a:lnSpc>
                <a:spcPct val="80000"/>
              </a:lnSpc>
            </a:pPr>
            <a:r>
              <a:rPr lang="en-US" sz="2000" dirty="0"/>
              <a:t>C2 = A0;</a:t>
            </a:r>
          </a:p>
          <a:p>
            <a:pPr lvl="1">
              <a:lnSpc>
                <a:spcPct val="80000"/>
              </a:lnSpc>
            </a:pPr>
            <a:r>
              <a:rPr lang="en-US" sz="2000" dirty="0"/>
              <a:t>C1 = BHE (bar);</a:t>
            </a:r>
          </a:p>
          <a:p>
            <a:pPr lvl="1">
              <a:lnSpc>
                <a:spcPct val="80000"/>
              </a:lnSpc>
            </a:pPr>
            <a:r>
              <a:rPr lang="en-US" sz="2000" dirty="0"/>
              <a:t>CS1 (bar); = C + C1 = C + BHE (bar); and CS2 (bar); = C + C2 = C + A0</a:t>
            </a:r>
          </a:p>
          <a:p>
            <a:pPr lvl="1">
              <a:lnSpc>
                <a:spcPct val="80000"/>
              </a:lnSpc>
            </a:pPr>
            <a:r>
              <a:rPr lang="en-US" sz="2000" dirty="0"/>
              <a:t>Similarly CS3 and CS4 can be obtained.</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76D5E4F8-CF76-411D-9E23-D100B5F18A07}" type="slidenum">
              <a:rPr lang="en-US"/>
              <a:pPr/>
              <a:t>9</a:t>
            </a:fld>
            <a:endParaRPr lang="en-US"/>
          </a:p>
        </p:txBody>
      </p:sp>
      <p:sp>
        <p:nvSpPr>
          <p:cNvPr id="211970" name="Rectangle 2"/>
          <p:cNvSpPr>
            <a:spLocks noGrp="1" noChangeArrowheads="1"/>
          </p:cNvSpPr>
          <p:nvPr>
            <p:ph type="title"/>
          </p:nvPr>
        </p:nvSpPr>
        <p:spPr/>
        <p:txBody>
          <a:bodyPr/>
          <a:lstStyle/>
          <a:p>
            <a:r>
              <a:rPr lang="en-US" sz="3600" b="1"/>
              <a:t>Semiconductor Memory Interfacing</a:t>
            </a:r>
          </a:p>
        </p:txBody>
      </p:sp>
      <p:pic>
        <p:nvPicPr>
          <p:cNvPr id="211972" name="Picture 4"/>
          <p:cNvPicPr>
            <a:picLocks noChangeAspect="1" noChangeArrowheads="1"/>
          </p:cNvPicPr>
          <p:nvPr/>
        </p:nvPicPr>
        <p:blipFill>
          <a:blip r:embed="rId2"/>
          <a:srcRect/>
          <a:stretch>
            <a:fillRect/>
          </a:stretch>
        </p:blipFill>
        <p:spPr bwMode="auto">
          <a:xfrm>
            <a:off x="533400" y="2209800"/>
            <a:ext cx="7916863" cy="2268538"/>
          </a:xfrm>
          <a:prstGeom prst="rect">
            <a:avLst/>
          </a:prstGeom>
          <a:noFill/>
          <a:ln w="9525">
            <a:noFill/>
            <a:miter lim="800000"/>
            <a:headEnd/>
            <a:tailEnd/>
          </a:ln>
          <a:effectLst/>
        </p:spPr>
      </p:pic>
      <p:sp>
        <p:nvSpPr>
          <p:cNvPr id="211973" name="Text Box 5"/>
          <p:cNvSpPr txBox="1">
            <a:spLocks noChangeArrowheads="1"/>
          </p:cNvSpPr>
          <p:nvPr/>
        </p:nvSpPr>
        <p:spPr bwMode="auto">
          <a:xfrm>
            <a:off x="533400" y="1219200"/>
            <a:ext cx="2286000" cy="366713"/>
          </a:xfrm>
          <a:prstGeom prst="rect">
            <a:avLst/>
          </a:prstGeom>
          <a:noFill/>
          <a:ln w="9525">
            <a:noFill/>
            <a:miter lim="800000"/>
            <a:headEnd/>
            <a:tailEnd/>
          </a:ln>
          <a:effectLst/>
        </p:spPr>
        <p:txBody>
          <a:bodyPr>
            <a:spAutoFit/>
          </a:bodyPr>
          <a:lstStyle/>
          <a:p>
            <a:pPr>
              <a:spcBef>
                <a:spcPct val="50000"/>
              </a:spcBef>
            </a:pPr>
            <a:r>
              <a:rPr lang="en-US"/>
              <a:t>Memory Map</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2549</TotalTime>
  <Words>4831</Words>
  <Application>Microsoft Office PowerPoint</Application>
  <PresentationFormat>On-screen Show (4:3)</PresentationFormat>
  <Paragraphs>361</Paragraphs>
  <Slides>68</Slides>
  <Notes>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Default Design</vt:lpstr>
      <vt:lpstr>Basic Peripherals and Their Interfacing with 8086/88 </vt:lpstr>
      <vt:lpstr>Semiconductor Memory Interfacing</vt:lpstr>
      <vt:lpstr>Slide 3</vt:lpstr>
      <vt:lpstr>Semiconductor Memory Interfacing</vt:lpstr>
      <vt:lpstr>Semiconductor Memory Interfacing</vt:lpstr>
      <vt:lpstr>Semiconductor Memory Interfacing</vt:lpstr>
      <vt:lpstr>Semiconductor Memory Interfacing</vt:lpstr>
      <vt:lpstr>Semiconductor Memory Interfacing</vt:lpstr>
      <vt:lpstr>Semiconductor Memory Interfacing</vt:lpstr>
      <vt:lpstr>Semiconductor Memory Interfacing</vt:lpstr>
      <vt:lpstr>Semiconductor Memory Interfacing</vt:lpstr>
      <vt:lpstr>Semiconductor Memory Interfacing</vt:lpstr>
      <vt:lpstr>Interfacing Memories With 8088</vt:lpstr>
      <vt:lpstr>Interfacing Memories With 8088</vt:lpstr>
      <vt:lpstr>Interfacing Memories With 8088</vt:lpstr>
      <vt:lpstr>Interfacing Memories With 8088</vt:lpstr>
      <vt:lpstr>Interfacing Memories With 8088</vt:lpstr>
      <vt:lpstr>Interfacing Memories With 8088</vt:lpstr>
      <vt:lpstr>Interfacing Memories With 8088</vt:lpstr>
      <vt:lpstr>Dynamic RAM Interfacing</vt:lpstr>
      <vt:lpstr>Dynamic RAM Interfacing</vt:lpstr>
      <vt:lpstr>Dynamic RAM Interfacing</vt:lpstr>
      <vt:lpstr>Dynamic RAM and Dynamic RAM Controller</vt:lpstr>
      <vt:lpstr>Dynamic RAM and Dynamic RAM Controller</vt:lpstr>
      <vt:lpstr>Dynamic RAM and Dynamic RAM Controller</vt:lpstr>
      <vt:lpstr>Dynamic RAM and Dynamic RAM Controller</vt:lpstr>
      <vt:lpstr>Interfacing 2164 using 8203</vt:lpstr>
      <vt:lpstr>Interfacing 512KB DRAM with 8086</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Interfacing I/O Ports</vt:lpstr>
      <vt:lpstr>PIO 8255: Programmable Input- Output Port</vt:lpstr>
      <vt:lpstr>8255 Internal Block Diagram</vt:lpstr>
      <vt:lpstr>8255 Pin Configuration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lpstr>8255 Modes of Operation</vt:lpstr>
    </vt:vector>
  </TitlesOfParts>
  <Company>&lt;arabianhorse&gt;</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Microprocessors and Peripherals</dc:title>
  <dc:creator>vishal</dc:creator>
  <cp:lastModifiedBy>user</cp:lastModifiedBy>
  <cp:revision>1044</cp:revision>
  <dcterms:created xsi:type="dcterms:W3CDTF">2011-03-24T08:46:17Z</dcterms:created>
  <dcterms:modified xsi:type="dcterms:W3CDTF">2015-10-08T07:43:45Z</dcterms:modified>
</cp:coreProperties>
</file>